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7" r:id="rId2"/>
  </p:sldMasterIdLst>
  <p:notesMasterIdLst>
    <p:notesMasterId r:id="rId36"/>
  </p:notesMasterIdLst>
  <p:sldIdLst>
    <p:sldId id="256" r:id="rId3"/>
    <p:sldId id="266" r:id="rId4"/>
    <p:sldId id="267" r:id="rId5"/>
    <p:sldId id="268" r:id="rId6"/>
    <p:sldId id="269" r:id="rId7"/>
    <p:sldId id="270" r:id="rId8"/>
    <p:sldId id="274" r:id="rId9"/>
    <p:sldId id="283" r:id="rId10"/>
    <p:sldId id="284" r:id="rId11"/>
    <p:sldId id="287" r:id="rId12"/>
    <p:sldId id="286" r:id="rId13"/>
    <p:sldId id="291" r:id="rId14"/>
    <p:sldId id="258" r:id="rId15"/>
    <p:sldId id="260" r:id="rId16"/>
    <p:sldId id="262" r:id="rId17"/>
    <p:sldId id="259" r:id="rId18"/>
    <p:sldId id="261" r:id="rId19"/>
    <p:sldId id="263" r:id="rId20"/>
    <p:sldId id="257" r:id="rId21"/>
    <p:sldId id="264" r:id="rId22"/>
    <p:sldId id="265" r:id="rId23"/>
    <p:sldId id="271" r:id="rId24"/>
    <p:sldId id="276" r:id="rId25"/>
    <p:sldId id="289" r:id="rId26"/>
    <p:sldId id="288" r:id="rId27"/>
    <p:sldId id="290" r:id="rId28"/>
    <p:sldId id="272" r:id="rId29"/>
    <p:sldId id="279" r:id="rId30"/>
    <p:sldId id="280" r:id="rId31"/>
    <p:sldId id="281" r:id="rId32"/>
    <p:sldId id="275" r:id="rId33"/>
    <p:sldId id="282"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44562E0-5633-4523-B8FD-E909EEEF93CA}">
          <p14:sldIdLst>
            <p14:sldId id="256"/>
            <p14:sldId id="266"/>
            <p14:sldId id="267"/>
            <p14:sldId id="268"/>
            <p14:sldId id="269"/>
            <p14:sldId id="270"/>
            <p14:sldId id="274"/>
            <p14:sldId id="283"/>
            <p14:sldId id="284"/>
            <p14:sldId id="287"/>
            <p14:sldId id="286"/>
            <p14:sldId id="291"/>
            <p14:sldId id="258"/>
            <p14:sldId id="260"/>
            <p14:sldId id="262"/>
            <p14:sldId id="259"/>
            <p14:sldId id="261"/>
            <p14:sldId id="263"/>
            <p14:sldId id="257"/>
            <p14:sldId id="264"/>
            <p14:sldId id="265"/>
            <p14:sldId id="271"/>
            <p14:sldId id="276"/>
            <p14:sldId id="289"/>
            <p14:sldId id="288"/>
            <p14:sldId id="290"/>
            <p14:sldId id="272"/>
            <p14:sldId id="279"/>
            <p14:sldId id="280"/>
            <p14:sldId id="281"/>
            <p14:sldId id="275"/>
            <p14:sldId id="28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72F2A-6E76-4CB2-96F7-B151E23FF3C1}" v="105" dt="2020-09-14T08:02:46.893"/>
    <p1510:client id="{C07F0089-741E-43D1-A8FF-7DE4C5741763}" v="201" dt="2020-09-13T14:40:40.6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18" autoAdjust="0"/>
  </p:normalViewPr>
  <p:slideViewPr>
    <p:cSldViewPr snapToGrid="0">
      <p:cViewPr>
        <p:scale>
          <a:sx n="87" d="100"/>
          <a:sy n="87" d="100"/>
        </p:scale>
        <p:origin x="6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élanie Dupuy" userId="af1868ca393426bb" providerId="LiveId" clId="{13972F2A-6E76-4CB2-96F7-B151E23FF3C1}"/>
    <pc:docChg chg="undo custSel mod addSld delSld modSld addSection delSection">
      <pc:chgData name="Mélanie Dupuy" userId="af1868ca393426bb" providerId="LiveId" clId="{13972F2A-6E76-4CB2-96F7-B151E23FF3C1}" dt="2020-09-14T08:02:46.893" v="180" actId="113"/>
      <pc:docMkLst>
        <pc:docMk/>
      </pc:docMkLst>
      <pc:sldChg chg="modSp">
        <pc:chgData name="Mélanie Dupuy" userId="af1868ca393426bb" providerId="LiveId" clId="{13972F2A-6E76-4CB2-96F7-B151E23FF3C1}" dt="2020-09-14T07:09:35.411" v="0" actId="20577"/>
        <pc:sldMkLst>
          <pc:docMk/>
          <pc:sldMk cId="1598968615" sldId="257"/>
        </pc:sldMkLst>
        <pc:spChg chg="mod">
          <ac:chgData name="Mélanie Dupuy" userId="af1868ca393426bb" providerId="LiveId" clId="{13972F2A-6E76-4CB2-96F7-B151E23FF3C1}" dt="2020-09-14T07:09:35.411" v="0" actId="20577"/>
          <ac:spMkLst>
            <pc:docMk/>
            <pc:sldMk cId="1598968615" sldId="257"/>
            <ac:spMk id="12" creationId="{6F390098-2685-44D7-A4C9-872130E93AA6}"/>
          </ac:spMkLst>
        </pc:spChg>
      </pc:sldChg>
      <pc:sldChg chg="modSp">
        <pc:chgData name="Mélanie Dupuy" userId="af1868ca393426bb" providerId="LiveId" clId="{13972F2A-6E76-4CB2-96F7-B151E23FF3C1}" dt="2020-09-14T07:59:03.871" v="160" actId="5793"/>
        <pc:sldMkLst>
          <pc:docMk/>
          <pc:sldMk cId="3013730916" sldId="264"/>
        </pc:sldMkLst>
        <pc:spChg chg="mod">
          <ac:chgData name="Mélanie Dupuy" userId="af1868ca393426bb" providerId="LiveId" clId="{13972F2A-6E76-4CB2-96F7-B151E23FF3C1}" dt="2020-09-14T07:59:03.871" v="160" actId="5793"/>
          <ac:spMkLst>
            <pc:docMk/>
            <pc:sldMk cId="3013730916" sldId="264"/>
            <ac:spMk id="3" creationId="{C4B8F995-E932-49B7-AC01-D94C11313F81}"/>
          </ac:spMkLst>
        </pc:spChg>
      </pc:sldChg>
      <pc:sldChg chg="modSp">
        <pc:chgData name="Mélanie Dupuy" userId="af1868ca393426bb" providerId="LiveId" clId="{13972F2A-6E76-4CB2-96F7-B151E23FF3C1}" dt="2020-09-14T07:59:56.101" v="175" actId="313"/>
        <pc:sldMkLst>
          <pc:docMk/>
          <pc:sldMk cId="3914038394" sldId="265"/>
        </pc:sldMkLst>
        <pc:spChg chg="mod">
          <ac:chgData name="Mélanie Dupuy" userId="af1868ca393426bb" providerId="LiveId" clId="{13972F2A-6E76-4CB2-96F7-B151E23FF3C1}" dt="2020-09-14T07:59:56.101" v="175" actId="313"/>
          <ac:spMkLst>
            <pc:docMk/>
            <pc:sldMk cId="3914038394" sldId="265"/>
            <ac:spMk id="3" creationId="{B29DA4B7-56B1-4B13-B17A-B6C09AAA39F6}"/>
          </ac:spMkLst>
        </pc:spChg>
      </pc:sldChg>
      <pc:sldChg chg="modSp">
        <pc:chgData name="Mélanie Dupuy" userId="af1868ca393426bb" providerId="LiveId" clId="{13972F2A-6E76-4CB2-96F7-B151E23FF3C1}" dt="2020-09-14T08:02:34.014" v="178" actId="113"/>
        <pc:sldMkLst>
          <pc:docMk/>
          <pc:sldMk cId="999271763" sldId="270"/>
        </pc:sldMkLst>
        <pc:spChg chg="mod">
          <ac:chgData name="Mélanie Dupuy" userId="af1868ca393426bb" providerId="LiveId" clId="{13972F2A-6E76-4CB2-96F7-B151E23FF3C1}" dt="2020-09-14T08:02:34.014" v="178" actId="113"/>
          <ac:spMkLst>
            <pc:docMk/>
            <pc:sldMk cId="999271763" sldId="270"/>
            <ac:spMk id="4" creationId="{D5BCF525-9462-4859-A845-219B4794B871}"/>
          </ac:spMkLst>
        </pc:spChg>
      </pc:sldChg>
      <pc:sldChg chg="modSp mod modAnim">
        <pc:chgData name="Mélanie Dupuy" userId="af1868ca393426bb" providerId="LiveId" clId="{13972F2A-6E76-4CB2-96F7-B151E23FF3C1}" dt="2020-09-14T07:49:06.792" v="88"/>
        <pc:sldMkLst>
          <pc:docMk/>
          <pc:sldMk cId="1149342666" sldId="273"/>
        </pc:sldMkLst>
        <pc:spChg chg="mod">
          <ac:chgData name="Mélanie Dupuy" userId="af1868ca393426bb" providerId="LiveId" clId="{13972F2A-6E76-4CB2-96F7-B151E23FF3C1}" dt="2020-09-14T07:48:35.269" v="83" actId="1076"/>
          <ac:spMkLst>
            <pc:docMk/>
            <pc:sldMk cId="1149342666" sldId="273"/>
            <ac:spMk id="6" creationId="{1ABD4D2E-CABA-4DE6-9812-F4AF24B7B85A}"/>
          </ac:spMkLst>
        </pc:spChg>
        <pc:picChg chg="mod">
          <ac:chgData name="Mélanie Dupuy" userId="af1868ca393426bb" providerId="LiveId" clId="{13972F2A-6E76-4CB2-96F7-B151E23FF3C1}" dt="2020-09-14T07:48:38.580" v="85" actId="1076"/>
          <ac:picMkLst>
            <pc:docMk/>
            <pc:sldMk cId="1149342666" sldId="273"/>
            <ac:picMk id="5" creationId="{1223B138-05E5-4A75-8B7C-EB3C9E1E1564}"/>
          </ac:picMkLst>
        </pc:picChg>
        <pc:picChg chg="mod">
          <ac:chgData name="Mélanie Dupuy" userId="af1868ca393426bb" providerId="LiveId" clId="{13972F2A-6E76-4CB2-96F7-B151E23FF3C1}" dt="2020-09-14T07:48:53.898" v="86" actId="14100"/>
          <ac:picMkLst>
            <pc:docMk/>
            <pc:sldMk cId="1149342666" sldId="273"/>
            <ac:picMk id="9" creationId="{36F1C421-6305-41A9-8563-94AD68F54434}"/>
          </ac:picMkLst>
        </pc:picChg>
      </pc:sldChg>
      <pc:sldChg chg="modSp">
        <pc:chgData name="Mélanie Dupuy" userId="af1868ca393426bb" providerId="LiveId" clId="{13972F2A-6E76-4CB2-96F7-B151E23FF3C1}" dt="2020-09-14T08:02:40.063" v="179" actId="113"/>
        <pc:sldMkLst>
          <pc:docMk/>
          <pc:sldMk cId="4222995777" sldId="274"/>
        </pc:sldMkLst>
        <pc:spChg chg="mod">
          <ac:chgData name="Mélanie Dupuy" userId="af1868ca393426bb" providerId="LiveId" clId="{13972F2A-6E76-4CB2-96F7-B151E23FF3C1}" dt="2020-09-14T08:02:40.063" v="179" actId="113"/>
          <ac:spMkLst>
            <pc:docMk/>
            <pc:sldMk cId="4222995777" sldId="274"/>
            <ac:spMk id="5" creationId="{F410D51B-1882-4494-A04D-D22ADABEB9B0}"/>
          </ac:spMkLst>
        </pc:spChg>
      </pc:sldChg>
      <pc:sldChg chg="modSp mod">
        <pc:chgData name="Mélanie Dupuy" userId="af1868ca393426bb" providerId="LiveId" clId="{13972F2A-6E76-4CB2-96F7-B151E23FF3C1}" dt="2020-09-14T07:11:50.819" v="64" actId="20577"/>
        <pc:sldMkLst>
          <pc:docMk/>
          <pc:sldMk cId="1292826008" sldId="276"/>
        </pc:sldMkLst>
        <pc:spChg chg="mod">
          <ac:chgData name="Mélanie Dupuy" userId="af1868ca393426bb" providerId="LiveId" clId="{13972F2A-6E76-4CB2-96F7-B151E23FF3C1}" dt="2020-09-14T07:11:50.819" v="64" actId="20577"/>
          <ac:spMkLst>
            <pc:docMk/>
            <pc:sldMk cId="1292826008" sldId="276"/>
            <ac:spMk id="8" creationId="{097A9845-D251-46E4-A8CB-5FC4E95A2F47}"/>
          </ac:spMkLst>
        </pc:spChg>
      </pc:sldChg>
      <pc:sldChg chg="del">
        <pc:chgData name="Mélanie Dupuy" userId="af1868ca393426bb" providerId="LiveId" clId="{13972F2A-6E76-4CB2-96F7-B151E23FF3C1}" dt="2020-09-14T07:13:47.651" v="80" actId="2696"/>
        <pc:sldMkLst>
          <pc:docMk/>
          <pc:sldMk cId="3983357287" sldId="277"/>
        </pc:sldMkLst>
      </pc:sldChg>
      <pc:sldChg chg="del">
        <pc:chgData name="Mélanie Dupuy" userId="af1868ca393426bb" providerId="LiveId" clId="{13972F2A-6E76-4CB2-96F7-B151E23FF3C1}" dt="2020-09-14T07:13:52.623" v="81" actId="2696"/>
        <pc:sldMkLst>
          <pc:docMk/>
          <pc:sldMk cId="1234541853" sldId="278"/>
        </pc:sldMkLst>
      </pc:sldChg>
      <pc:sldChg chg="modSp modAnim">
        <pc:chgData name="Mélanie Dupuy" userId="af1868ca393426bb" providerId="LiveId" clId="{13972F2A-6E76-4CB2-96F7-B151E23FF3C1}" dt="2020-09-14T08:02:46.893" v="180" actId="113"/>
        <pc:sldMkLst>
          <pc:docMk/>
          <pc:sldMk cId="2016429790" sldId="284"/>
        </pc:sldMkLst>
        <pc:spChg chg="mod">
          <ac:chgData name="Mélanie Dupuy" userId="af1868ca393426bb" providerId="LiveId" clId="{13972F2A-6E76-4CB2-96F7-B151E23FF3C1}" dt="2020-09-14T08:02:46.893" v="180" actId="113"/>
          <ac:spMkLst>
            <pc:docMk/>
            <pc:sldMk cId="2016429790" sldId="284"/>
            <ac:spMk id="6" creationId="{E7B0A04B-D22C-47D2-A67D-87A6164636A6}"/>
          </ac:spMkLst>
        </pc:spChg>
      </pc:sldChg>
      <pc:sldChg chg="modSp mod modAnim">
        <pc:chgData name="Mélanie Dupuy" userId="af1868ca393426bb" providerId="LiveId" clId="{13972F2A-6E76-4CB2-96F7-B151E23FF3C1}" dt="2020-09-14T07:53:28.296" v="102"/>
        <pc:sldMkLst>
          <pc:docMk/>
          <pc:sldMk cId="2666647619" sldId="288"/>
        </pc:sldMkLst>
        <pc:spChg chg="mod">
          <ac:chgData name="Mélanie Dupuy" userId="af1868ca393426bb" providerId="LiveId" clId="{13972F2A-6E76-4CB2-96F7-B151E23FF3C1}" dt="2020-09-14T07:12:53.461" v="69" actId="5793"/>
          <ac:spMkLst>
            <pc:docMk/>
            <pc:sldMk cId="2666647619" sldId="288"/>
            <ac:spMk id="3" creationId="{4B766FD5-05D8-4A8B-940A-07E8F47EE4AE}"/>
          </ac:spMkLst>
        </pc:spChg>
      </pc:sldChg>
      <pc:sldChg chg="modAnim">
        <pc:chgData name="Mélanie Dupuy" userId="af1868ca393426bb" providerId="LiveId" clId="{13972F2A-6E76-4CB2-96F7-B151E23FF3C1}" dt="2020-09-14T07:52:48.219" v="95"/>
        <pc:sldMkLst>
          <pc:docMk/>
          <pc:sldMk cId="313026450" sldId="289"/>
        </pc:sldMkLst>
      </pc:sldChg>
      <pc:sldChg chg="modSp mod modAnim">
        <pc:chgData name="Mélanie Dupuy" userId="af1868ca393426bb" providerId="LiveId" clId="{13972F2A-6E76-4CB2-96F7-B151E23FF3C1}" dt="2020-09-14T07:53:52.395" v="106"/>
        <pc:sldMkLst>
          <pc:docMk/>
          <pc:sldMk cId="3998382256" sldId="290"/>
        </pc:sldMkLst>
        <pc:spChg chg="mod">
          <ac:chgData name="Mélanie Dupuy" userId="af1868ca393426bb" providerId="LiveId" clId="{13972F2A-6E76-4CB2-96F7-B151E23FF3C1}" dt="2020-09-14T07:13:19.187" v="79" actId="5793"/>
          <ac:spMkLst>
            <pc:docMk/>
            <pc:sldMk cId="3998382256" sldId="290"/>
            <ac:spMk id="3" creationId="{60042468-D1B9-4505-9B92-3FD5C3E0658E}"/>
          </ac:spMkLst>
        </pc:spChg>
      </pc:sldChg>
      <pc:sldChg chg="addSp delSp modSp new mod setBg modAnim">
        <pc:chgData name="Mélanie Dupuy" userId="af1868ca393426bb" providerId="LiveId" clId="{13972F2A-6E76-4CB2-96F7-B151E23FF3C1}" dt="2020-09-14T07:58:52.700" v="158"/>
        <pc:sldMkLst>
          <pc:docMk/>
          <pc:sldMk cId="1291068608" sldId="291"/>
        </pc:sldMkLst>
        <pc:spChg chg="mod">
          <ac:chgData name="Mélanie Dupuy" userId="af1868ca393426bb" providerId="LiveId" clId="{13972F2A-6E76-4CB2-96F7-B151E23FF3C1}" dt="2020-09-14T07:57:46.044" v="154" actId="26606"/>
          <ac:spMkLst>
            <pc:docMk/>
            <pc:sldMk cId="1291068608" sldId="291"/>
            <ac:spMk id="2" creationId="{40E2D68A-9B05-4B02-8E3B-E084731F190E}"/>
          </ac:spMkLst>
        </pc:spChg>
        <pc:spChg chg="del">
          <ac:chgData name="Mélanie Dupuy" userId="af1868ca393426bb" providerId="LiveId" clId="{13972F2A-6E76-4CB2-96F7-B151E23FF3C1}" dt="2020-09-14T07:56:51.488" v="109"/>
          <ac:spMkLst>
            <pc:docMk/>
            <pc:sldMk cId="1291068608" sldId="291"/>
            <ac:spMk id="3" creationId="{6B6F9BD9-092F-431D-86FD-336337984090}"/>
          </ac:spMkLst>
        </pc:spChg>
        <pc:spChg chg="add del">
          <ac:chgData name="Mélanie Dupuy" userId="af1868ca393426bb" providerId="LiveId" clId="{13972F2A-6E76-4CB2-96F7-B151E23FF3C1}" dt="2020-09-14T07:57:36.660" v="153" actId="478"/>
          <ac:spMkLst>
            <pc:docMk/>
            <pc:sldMk cId="1291068608" sldId="291"/>
            <ac:spMk id="10" creationId="{5AFB5AB3-18B1-4032-9032-5D29DC9FDB4F}"/>
          </ac:spMkLst>
        </pc:spChg>
        <pc:spChg chg="add del">
          <ac:chgData name="Mélanie Dupuy" userId="af1868ca393426bb" providerId="LiveId" clId="{13972F2A-6E76-4CB2-96F7-B151E23FF3C1}" dt="2020-09-14T07:57:46.044" v="154" actId="26606"/>
          <ac:spMkLst>
            <pc:docMk/>
            <pc:sldMk cId="1291068608" sldId="291"/>
            <ac:spMk id="13" creationId="{3F4C104D-5F30-4811-9376-566B26E4719A}"/>
          </ac:spMkLst>
        </pc:spChg>
        <pc:spChg chg="add del">
          <ac:chgData name="Mélanie Dupuy" userId="af1868ca393426bb" providerId="LiveId" clId="{13972F2A-6E76-4CB2-96F7-B151E23FF3C1}" dt="2020-09-14T07:57:46.044" v="154" actId="26606"/>
          <ac:spMkLst>
            <pc:docMk/>
            <pc:sldMk cId="1291068608" sldId="291"/>
            <ac:spMk id="15" creationId="{0815E34B-5D02-4E01-A936-E8E1C0AB6F12}"/>
          </ac:spMkLst>
        </pc:spChg>
        <pc:spChg chg="add del">
          <ac:chgData name="Mélanie Dupuy" userId="af1868ca393426bb" providerId="LiveId" clId="{13972F2A-6E76-4CB2-96F7-B151E23FF3C1}" dt="2020-09-14T07:57:46.044" v="154" actId="26606"/>
          <ac:spMkLst>
            <pc:docMk/>
            <pc:sldMk cId="1291068608" sldId="291"/>
            <ac:spMk id="17" creationId="{7DE3414B-B032-4710-A468-D3285E38C5FF}"/>
          </ac:spMkLst>
        </pc:spChg>
        <pc:spChg chg="add">
          <ac:chgData name="Mélanie Dupuy" userId="af1868ca393426bb" providerId="LiveId" clId="{13972F2A-6E76-4CB2-96F7-B151E23FF3C1}" dt="2020-09-14T07:57:46.044" v="154" actId="26606"/>
          <ac:spMkLst>
            <pc:docMk/>
            <pc:sldMk cId="1291068608" sldId="291"/>
            <ac:spMk id="50" creationId="{1996130F-9AB5-4DE9-8574-3AF891C5C172}"/>
          </ac:spMkLst>
        </pc:spChg>
        <pc:spChg chg="add">
          <ac:chgData name="Mélanie Dupuy" userId="af1868ca393426bb" providerId="LiveId" clId="{13972F2A-6E76-4CB2-96F7-B151E23FF3C1}" dt="2020-09-14T07:57:46.044" v="154" actId="26606"/>
          <ac:spMkLst>
            <pc:docMk/>
            <pc:sldMk cId="1291068608" sldId="291"/>
            <ac:spMk id="52" creationId="{3623DEAC-F39C-45D6-86DC-1033F6429528}"/>
          </ac:spMkLst>
        </pc:spChg>
        <pc:spChg chg="add">
          <ac:chgData name="Mélanie Dupuy" userId="af1868ca393426bb" providerId="LiveId" clId="{13972F2A-6E76-4CB2-96F7-B151E23FF3C1}" dt="2020-09-14T07:57:46.044" v="154" actId="26606"/>
          <ac:spMkLst>
            <pc:docMk/>
            <pc:sldMk cId="1291068608" sldId="291"/>
            <ac:spMk id="54" creationId="{F6167D22-B2B2-4469-BE4E-6B0DC972E45D}"/>
          </ac:spMkLst>
        </pc:spChg>
        <pc:spChg chg="add">
          <ac:chgData name="Mélanie Dupuy" userId="af1868ca393426bb" providerId="LiveId" clId="{13972F2A-6E76-4CB2-96F7-B151E23FF3C1}" dt="2020-09-14T07:57:46.044" v="154" actId="26606"/>
          <ac:spMkLst>
            <pc:docMk/>
            <pc:sldMk cId="1291068608" sldId="291"/>
            <ac:spMk id="56" creationId="{E27E2F65-D0DD-4710-977A-873706F90177}"/>
          </ac:spMkLst>
        </pc:spChg>
        <pc:spChg chg="add">
          <ac:chgData name="Mélanie Dupuy" userId="af1868ca393426bb" providerId="LiveId" clId="{13972F2A-6E76-4CB2-96F7-B151E23FF3C1}" dt="2020-09-14T07:57:46.044" v="154" actId="26606"/>
          <ac:spMkLst>
            <pc:docMk/>
            <pc:sldMk cId="1291068608" sldId="291"/>
            <ac:spMk id="58" creationId="{783A863A-BB4D-4ECD-8D75-B5B6F03D732A}"/>
          </ac:spMkLst>
        </pc:spChg>
        <pc:grpChg chg="add">
          <ac:chgData name="Mélanie Dupuy" userId="af1868ca393426bb" providerId="LiveId" clId="{13972F2A-6E76-4CB2-96F7-B151E23FF3C1}" dt="2020-09-14T07:57:46.044" v="154" actId="26606"/>
          <ac:grpSpMkLst>
            <pc:docMk/>
            <pc:sldMk cId="1291068608" sldId="291"/>
            <ac:grpSpMk id="22" creationId="{166BF9EE-F7AC-4FA5-AC7E-001B3A642F75}"/>
          </ac:grpSpMkLst>
        </pc:grpChg>
        <pc:grpChg chg="add">
          <ac:chgData name="Mélanie Dupuy" userId="af1868ca393426bb" providerId="LiveId" clId="{13972F2A-6E76-4CB2-96F7-B151E23FF3C1}" dt="2020-09-14T07:57:46.044" v="154" actId="26606"/>
          <ac:grpSpMkLst>
            <pc:docMk/>
            <pc:sldMk cId="1291068608" sldId="291"/>
            <ac:grpSpMk id="36" creationId="{E312DBA5-56D8-42B2-BA94-28168C2A6703}"/>
          </ac:grpSpMkLst>
        </pc:grpChg>
        <pc:graphicFrameChg chg="del">
          <ac:chgData name="Mélanie Dupuy" userId="af1868ca393426bb" providerId="LiveId" clId="{13972F2A-6E76-4CB2-96F7-B151E23FF3C1}" dt="2020-09-14T07:54:42.245" v="108" actId="478"/>
          <ac:graphicFrameMkLst>
            <pc:docMk/>
            <pc:sldMk cId="1291068608" sldId="291"/>
            <ac:graphicFrameMk id="4" creationId="{7014070E-8F26-4E61-8FC3-03FE4C069216}"/>
          </ac:graphicFrameMkLst>
        </pc:graphicFrameChg>
        <pc:picChg chg="add mod">
          <ac:chgData name="Mélanie Dupuy" userId="af1868ca393426bb" providerId="LiveId" clId="{13972F2A-6E76-4CB2-96F7-B151E23FF3C1}" dt="2020-09-14T07:58:04.285" v="156" actId="14100"/>
          <ac:picMkLst>
            <pc:docMk/>
            <pc:sldMk cId="1291068608" sldId="291"/>
            <ac:picMk id="6" creationId="{0E3CB759-6E56-43C0-A87E-77FD6E31F45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53611-C132-4918-A15A-57D1C5FA267B}" type="doc">
      <dgm:prSet loTypeId="urn:microsoft.com/office/officeart/2005/8/layout/process1" loCatId="process" qsTypeId="urn:microsoft.com/office/officeart/2005/8/quickstyle/simple5" qsCatId="simple" csTypeId="urn:microsoft.com/office/officeart/2005/8/colors/accent3_2" csCatId="accent3" phldr="1"/>
      <dgm:spPr/>
    </dgm:pt>
    <dgm:pt modelId="{58A8BE39-98D7-4942-A826-0EBD20D78314}">
      <dgm:prSet phldrT="[Texte]"/>
      <dgm:spPr/>
      <dgm:t>
        <a:bodyPr/>
        <a:lstStyle/>
        <a:p>
          <a:pPr>
            <a:buFont typeface="Calibri" panose="020F0502020204030204" pitchFamily="34" charset="0"/>
            <a:buChar char="-"/>
          </a:pPr>
          <a:r>
            <a:rPr lang="fr-FR" b="1" dirty="0"/>
            <a:t>Evaluation : </a:t>
          </a:r>
        </a:p>
        <a:p>
          <a:pPr>
            <a:buFont typeface="Calibri" panose="020F0502020204030204" pitchFamily="34" charset="0"/>
            <a:buChar char="-"/>
          </a:pPr>
          <a:r>
            <a:rPr lang="fr-FR" b="1" dirty="0"/>
            <a:t>je connais mes difficultés</a:t>
          </a:r>
          <a:r>
            <a:rPr lang="fr-FR" b="1"/>
            <a:t>, ce </a:t>
          </a:r>
          <a:r>
            <a:rPr lang="fr-FR" b="1" dirty="0"/>
            <a:t>que je ne sais pas « faire » encore</a:t>
          </a:r>
          <a:endParaRPr lang="fr-FR" dirty="0"/>
        </a:p>
      </dgm:t>
    </dgm:pt>
    <dgm:pt modelId="{38DEEE6B-0BC7-4724-AEBC-306A1DF03D71}" type="parTrans" cxnId="{C89F5808-49E9-4392-AB68-633F45FC3DA1}">
      <dgm:prSet/>
      <dgm:spPr/>
      <dgm:t>
        <a:bodyPr/>
        <a:lstStyle/>
        <a:p>
          <a:endParaRPr lang="fr-FR"/>
        </a:p>
      </dgm:t>
    </dgm:pt>
    <dgm:pt modelId="{B7807094-F4F8-4EB7-9502-160476F2F9D5}" type="sibTrans" cxnId="{C89F5808-49E9-4392-AB68-633F45FC3DA1}">
      <dgm:prSet/>
      <dgm:spPr/>
      <dgm:t>
        <a:bodyPr/>
        <a:lstStyle/>
        <a:p>
          <a:endParaRPr lang="fr-FR"/>
        </a:p>
      </dgm:t>
    </dgm:pt>
    <dgm:pt modelId="{449FC486-C1D4-4A41-88E7-5C07172E7D6E}">
      <dgm:prSet phldrT="[Texte]"/>
      <dgm:spPr/>
      <dgm:t>
        <a:bodyPr/>
        <a:lstStyle/>
        <a:p>
          <a:pPr>
            <a:buFont typeface="Calibri" panose="020F0502020204030204" pitchFamily="34" charset="0"/>
            <a:buChar char="-"/>
          </a:pPr>
          <a:r>
            <a:rPr lang="fr-FR" b="1" dirty="0"/>
            <a:t>Planification :</a:t>
          </a:r>
        </a:p>
        <a:p>
          <a:pPr>
            <a:buFont typeface="Calibri" panose="020F0502020204030204" pitchFamily="34" charset="0"/>
            <a:buChar char="-"/>
          </a:pPr>
          <a:r>
            <a:rPr lang="fr-FR" b="1" dirty="0"/>
            <a:t>Je choisis comment je me lance dans l’activité</a:t>
          </a:r>
          <a:endParaRPr lang="fr-FR" dirty="0"/>
        </a:p>
      </dgm:t>
    </dgm:pt>
    <dgm:pt modelId="{6C2697DF-1CCC-4817-8609-DDA20DE3B837}" type="parTrans" cxnId="{9FE6E35A-D08C-4980-A555-A751E22EEFE0}">
      <dgm:prSet/>
      <dgm:spPr/>
      <dgm:t>
        <a:bodyPr/>
        <a:lstStyle/>
        <a:p>
          <a:endParaRPr lang="fr-FR"/>
        </a:p>
      </dgm:t>
    </dgm:pt>
    <dgm:pt modelId="{F3D85D6E-5CC9-4DE5-AC91-FCFFA2BBEFCE}" type="sibTrans" cxnId="{9FE6E35A-D08C-4980-A555-A751E22EEFE0}">
      <dgm:prSet/>
      <dgm:spPr/>
      <dgm:t>
        <a:bodyPr/>
        <a:lstStyle/>
        <a:p>
          <a:endParaRPr lang="fr-FR"/>
        </a:p>
      </dgm:t>
    </dgm:pt>
    <dgm:pt modelId="{8F857E7D-3957-43B2-A5DC-9FA7E1A2F562}">
      <dgm:prSet phldrT="[Texte]"/>
      <dgm:spPr/>
      <dgm:t>
        <a:bodyPr/>
        <a:lstStyle/>
        <a:p>
          <a:pPr>
            <a:buFont typeface="Calibri" panose="020F0502020204030204" pitchFamily="34" charset="0"/>
            <a:buChar char="-"/>
          </a:pPr>
          <a:r>
            <a:rPr lang="fr-FR" b="1" dirty="0"/>
            <a:t>Régulation :</a:t>
          </a:r>
        </a:p>
        <a:p>
          <a:pPr>
            <a:buFont typeface="Calibri" panose="020F0502020204030204" pitchFamily="34" charset="0"/>
            <a:buChar char="-"/>
          </a:pPr>
          <a:r>
            <a:rPr lang="fr-FR" b="1" dirty="0"/>
            <a:t>je rebondis face à l’obstacle</a:t>
          </a:r>
          <a:endParaRPr lang="fr-FR" dirty="0"/>
        </a:p>
      </dgm:t>
    </dgm:pt>
    <dgm:pt modelId="{9E8CAB2D-8BD6-4916-A363-255CBA03B1B9}" type="parTrans" cxnId="{448216D7-B68B-4BFA-9893-B199A1474E7F}">
      <dgm:prSet/>
      <dgm:spPr/>
      <dgm:t>
        <a:bodyPr/>
        <a:lstStyle/>
        <a:p>
          <a:endParaRPr lang="fr-FR"/>
        </a:p>
      </dgm:t>
    </dgm:pt>
    <dgm:pt modelId="{99DEC353-EBAC-49C6-925D-41BDEDB98022}" type="sibTrans" cxnId="{448216D7-B68B-4BFA-9893-B199A1474E7F}">
      <dgm:prSet/>
      <dgm:spPr/>
      <dgm:t>
        <a:bodyPr/>
        <a:lstStyle/>
        <a:p>
          <a:endParaRPr lang="fr-FR"/>
        </a:p>
      </dgm:t>
    </dgm:pt>
    <dgm:pt modelId="{03FA3959-9877-414F-8DA3-0C2863DA06E4}" type="pres">
      <dgm:prSet presAssocID="{04B53611-C132-4918-A15A-57D1C5FA267B}" presName="Name0" presStyleCnt="0">
        <dgm:presLayoutVars>
          <dgm:dir/>
          <dgm:resizeHandles val="exact"/>
        </dgm:presLayoutVars>
      </dgm:prSet>
      <dgm:spPr/>
    </dgm:pt>
    <dgm:pt modelId="{A9B48561-E6F4-4925-A068-0FBD3C15B792}" type="pres">
      <dgm:prSet presAssocID="{58A8BE39-98D7-4942-A826-0EBD20D78314}" presName="node" presStyleLbl="node1" presStyleIdx="0" presStyleCnt="3">
        <dgm:presLayoutVars>
          <dgm:bulletEnabled val="1"/>
        </dgm:presLayoutVars>
      </dgm:prSet>
      <dgm:spPr/>
    </dgm:pt>
    <dgm:pt modelId="{E6880487-E193-467A-BD28-EEB96EE9F6A7}" type="pres">
      <dgm:prSet presAssocID="{B7807094-F4F8-4EB7-9502-160476F2F9D5}" presName="sibTrans" presStyleLbl="sibTrans2D1" presStyleIdx="0" presStyleCnt="2"/>
      <dgm:spPr/>
    </dgm:pt>
    <dgm:pt modelId="{761CC336-7091-40B6-93DB-D4EF15082CD6}" type="pres">
      <dgm:prSet presAssocID="{B7807094-F4F8-4EB7-9502-160476F2F9D5}" presName="connectorText" presStyleLbl="sibTrans2D1" presStyleIdx="0" presStyleCnt="2"/>
      <dgm:spPr/>
    </dgm:pt>
    <dgm:pt modelId="{A7F15835-9419-43F2-B4A6-11DBB501687F}" type="pres">
      <dgm:prSet presAssocID="{449FC486-C1D4-4A41-88E7-5C07172E7D6E}" presName="node" presStyleLbl="node1" presStyleIdx="1" presStyleCnt="3">
        <dgm:presLayoutVars>
          <dgm:bulletEnabled val="1"/>
        </dgm:presLayoutVars>
      </dgm:prSet>
      <dgm:spPr/>
    </dgm:pt>
    <dgm:pt modelId="{E476CC70-9E52-466D-87FB-A9B30E577C0F}" type="pres">
      <dgm:prSet presAssocID="{F3D85D6E-5CC9-4DE5-AC91-FCFFA2BBEFCE}" presName="sibTrans" presStyleLbl="sibTrans2D1" presStyleIdx="1" presStyleCnt="2"/>
      <dgm:spPr/>
    </dgm:pt>
    <dgm:pt modelId="{4F363D0F-05C7-4989-A599-1F763DFAFB2F}" type="pres">
      <dgm:prSet presAssocID="{F3D85D6E-5CC9-4DE5-AC91-FCFFA2BBEFCE}" presName="connectorText" presStyleLbl="sibTrans2D1" presStyleIdx="1" presStyleCnt="2"/>
      <dgm:spPr/>
    </dgm:pt>
    <dgm:pt modelId="{67A024DC-A225-4ABA-9A92-2D1F1CB16E7F}" type="pres">
      <dgm:prSet presAssocID="{8F857E7D-3957-43B2-A5DC-9FA7E1A2F562}" presName="node" presStyleLbl="node1" presStyleIdx="2" presStyleCnt="3">
        <dgm:presLayoutVars>
          <dgm:bulletEnabled val="1"/>
        </dgm:presLayoutVars>
      </dgm:prSet>
      <dgm:spPr/>
    </dgm:pt>
  </dgm:ptLst>
  <dgm:cxnLst>
    <dgm:cxn modelId="{C89F5808-49E9-4392-AB68-633F45FC3DA1}" srcId="{04B53611-C132-4918-A15A-57D1C5FA267B}" destId="{58A8BE39-98D7-4942-A826-0EBD20D78314}" srcOrd="0" destOrd="0" parTransId="{38DEEE6B-0BC7-4724-AEBC-306A1DF03D71}" sibTransId="{B7807094-F4F8-4EB7-9502-160476F2F9D5}"/>
    <dgm:cxn modelId="{6D53720F-3CA0-45EB-AC81-5850EA68FCB1}" type="presOf" srcId="{B7807094-F4F8-4EB7-9502-160476F2F9D5}" destId="{761CC336-7091-40B6-93DB-D4EF15082CD6}" srcOrd="1" destOrd="0" presId="urn:microsoft.com/office/officeart/2005/8/layout/process1"/>
    <dgm:cxn modelId="{22D45F10-B2E7-4D34-9D48-A8895199AD53}" type="presOf" srcId="{04B53611-C132-4918-A15A-57D1C5FA267B}" destId="{03FA3959-9877-414F-8DA3-0C2863DA06E4}" srcOrd="0" destOrd="0" presId="urn:microsoft.com/office/officeart/2005/8/layout/process1"/>
    <dgm:cxn modelId="{0B0AC312-8118-48B2-BD58-4C1D99CCF150}" type="presOf" srcId="{F3D85D6E-5CC9-4DE5-AC91-FCFFA2BBEFCE}" destId="{E476CC70-9E52-466D-87FB-A9B30E577C0F}" srcOrd="0" destOrd="0" presId="urn:microsoft.com/office/officeart/2005/8/layout/process1"/>
    <dgm:cxn modelId="{1DDBEC19-D7EB-4049-9ECB-A13B89EA1EBF}" type="presOf" srcId="{58A8BE39-98D7-4942-A826-0EBD20D78314}" destId="{A9B48561-E6F4-4925-A068-0FBD3C15B792}" srcOrd="0" destOrd="0" presId="urn:microsoft.com/office/officeart/2005/8/layout/process1"/>
    <dgm:cxn modelId="{64B24A27-A0A6-4F32-935D-EE1D19D87916}" type="presOf" srcId="{8F857E7D-3957-43B2-A5DC-9FA7E1A2F562}" destId="{67A024DC-A225-4ABA-9A92-2D1F1CB16E7F}" srcOrd="0" destOrd="0" presId="urn:microsoft.com/office/officeart/2005/8/layout/process1"/>
    <dgm:cxn modelId="{7233A449-47F7-455F-9141-70CC1A6B613C}" type="presOf" srcId="{449FC486-C1D4-4A41-88E7-5C07172E7D6E}" destId="{A7F15835-9419-43F2-B4A6-11DBB501687F}" srcOrd="0" destOrd="0" presId="urn:microsoft.com/office/officeart/2005/8/layout/process1"/>
    <dgm:cxn modelId="{61329353-B1AF-40DB-A54F-211284623F3C}" type="presOf" srcId="{F3D85D6E-5CC9-4DE5-AC91-FCFFA2BBEFCE}" destId="{4F363D0F-05C7-4989-A599-1F763DFAFB2F}" srcOrd="1" destOrd="0" presId="urn:microsoft.com/office/officeart/2005/8/layout/process1"/>
    <dgm:cxn modelId="{9FE6E35A-D08C-4980-A555-A751E22EEFE0}" srcId="{04B53611-C132-4918-A15A-57D1C5FA267B}" destId="{449FC486-C1D4-4A41-88E7-5C07172E7D6E}" srcOrd="1" destOrd="0" parTransId="{6C2697DF-1CCC-4817-8609-DDA20DE3B837}" sibTransId="{F3D85D6E-5CC9-4DE5-AC91-FCFFA2BBEFCE}"/>
    <dgm:cxn modelId="{AF7D18AE-9519-4854-9B37-9030132369B2}" type="presOf" srcId="{B7807094-F4F8-4EB7-9502-160476F2F9D5}" destId="{E6880487-E193-467A-BD28-EEB96EE9F6A7}" srcOrd="0" destOrd="0" presId="urn:microsoft.com/office/officeart/2005/8/layout/process1"/>
    <dgm:cxn modelId="{448216D7-B68B-4BFA-9893-B199A1474E7F}" srcId="{04B53611-C132-4918-A15A-57D1C5FA267B}" destId="{8F857E7D-3957-43B2-A5DC-9FA7E1A2F562}" srcOrd="2" destOrd="0" parTransId="{9E8CAB2D-8BD6-4916-A363-255CBA03B1B9}" sibTransId="{99DEC353-EBAC-49C6-925D-41BDEDB98022}"/>
    <dgm:cxn modelId="{496B073C-0FAE-459E-B340-A775F5028EA2}" type="presParOf" srcId="{03FA3959-9877-414F-8DA3-0C2863DA06E4}" destId="{A9B48561-E6F4-4925-A068-0FBD3C15B792}" srcOrd="0" destOrd="0" presId="urn:microsoft.com/office/officeart/2005/8/layout/process1"/>
    <dgm:cxn modelId="{33D583DE-AEED-4877-B483-523B0F1441D9}" type="presParOf" srcId="{03FA3959-9877-414F-8DA3-0C2863DA06E4}" destId="{E6880487-E193-467A-BD28-EEB96EE9F6A7}" srcOrd="1" destOrd="0" presId="urn:microsoft.com/office/officeart/2005/8/layout/process1"/>
    <dgm:cxn modelId="{FD86EC68-DD34-4D5F-BE3A-B3732B50DC2E}" type="presParOf" srcId="{E6880487-E193-467A-BD28-EEB96EE9F6A7}" destId="{761CC336-7091-40B6-93DB-D4EF15082CD6}" srcOrd="0" destOrd="0" presId="urn:microsoft.com/office/officeart/2005/8/layout/process1"/>
    <dgm:cxn modelId="{541CA98D-E4EE-48FE-A32F-48E9C383CB31}" type="presParOf" srcId="{03FA3959-9877-414F-8DA3-0C2863DA06E4}" destId="{A7F15835-9419-43F2-B4A6-11DBB501687F}" srcOrd="2" destOrd="0" presId="urn:microsoft.com/office/officeart/2005/8/layout/process1"/>
    <dgm:cxn modelId="{593CD4CE-87AD-4E3F-A427-3294BD5DF0D1}" type="presParOf" srcId="{03FA3959-9877-414F-8DA3-0C2863DA06E4}" destId="{E476CC70-9E52-466D-87FB-A9B30E577C0F}" srcOrd="3" destOrd="0" presId="urn:microsoft.com/office/officeart/2005/8/layout/process1"/>
    <dgm:cxn modelId="{65FE6439-C18F-4432-9449-5B023BBD3603}" type="presParOf" srcId="{E476CC70-9E52-466D-87FB-A9B30E577C0F}" destId="{4F363D0F-05C7-4989-A599-1F763DFAFB2F}" srcOrd="0" destOrd="0" presId="urn:microsoft.com/office/officeart/2005/8/layout/process1"/>
    <dgm:cxn modelId="{3D991AB8-0EF7-4E78-8393-96BF2FC6A5F6}" type="presParOf" srcId="{03FA3959-9877-414F-8DA3-0C2863DA06E4}" destId="{67A024DC-A225-4ABA-9A92-2D1F1CB16E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48561-E6F4-4925-A068-0FBD3C15B792}">
      <dsp:nvSpPr>
        <dsp:cNvPr id="0" name=""/>
        <dsp:cNvSpPr/>
      </dsp:nvSpPr>
      <dsp:spPr>
        <a:xfrm>
          <a:off x="9434" y="1387369"/>
          <a:ext cx="2820002" cy="169200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fr-FR" sz="1900" b="1" kern="1200" dirty="0"/>
            <a:t>Evaluation : </a:t>
          </a:r>
        </a:p>
        <a:p>
          <a:pPr marL="0" lvl="0" indent="0" algn="ctr" defTabSz="844550">
            <a:lnSpc>
              <a:spcPct val="90000"/>
            </a:lnSpc>
            <a:spcBef>
              <a:spcPct val="0"/>
            </a:spcBef>
            <a:spcAft>
              <a:spcPct val="35000"/>
            </a:spcAft>
            <a:buFont typeface="Calibri" panose="020F0502020204030204" pitchFamily="34" charset="0"/>
            <a:buNone/>
          </a:pPr>
          <a:r>
            <a:rPr lang="fr-FR" sz="1900" b="1" kern="1200" dirty="0"/>
            <a:t>je connais mes difficultés</a:t>
          </a:r>
          <a:r>
            <a:rPr lang="fr-FR" sz="1900" b="1" kern="1200"/>
            <a:t>, ce </a:t>
          </a:r>
          <a:r>
            <a:rPr lang="fr-FR" sz="1900" b="1" kern="1200" dirty="0"/>
            <a:t>que je ne sais pas « faire » encore</a:t>
          </a:r>
          <a:endParaRPr lang="fr-FR" sz="1900" kern="1200" dirty="0"/>
        </a:p>
      </dsp:txBody>
      <dsp:txXfrm>
        <a:off x="58991" y="1436926"/>
        <a:ext cx="2720888" cy="1592887"/>
      </dsp:txXfrm>
    </dsp:sp>
    <dsp:sp modelId="{E6880487-E193-467A-BD28-EEB96EE9F6A7}">
      <dsp:nvSpPr>
        <dsp:cNvPr id="0" name=""/>
        <dsp:cNvSpPr/>
      </dsp:nvSpPr>
      <dsp:spPr>
        <a:xfrm>
          <a:off x="3111437" y="1883689"/>
          <a:ext cx="597840" cy="699360"/>
        </a:xfrm>
        <a:prstGeom prst="rightArrow">
          <a:avLst>
            <a:gd name="adj1" fmla="val 60000"/>
            <a:gd name="adj2" fmla="val 50000"/>
          </a:avLst>
        </a:prstGeom>
        <a:gradFill rotWithShape="0">
          <a:gsLst>
            <a:gs pos="0">
              <a:schemeClr val="accent3">
                <a:tint val="60000"/>
                <a:hueOff val="0"/>
                <a:satOff val="0"/>
                <a:lumOff val="0"/>
                <a:alphaOff val="0"/>
                <a:tint val="96000"/>
                <a:lumMod val="104000"/>
              </a:schemeClr>
            </a:gs>
            <a:gs pos="100000">
              <a:schemeClr val="accent3">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111437" y="2023561"/>
        <a:ext cx="418488" cy="419616"/>
      </dsp:txXfrm>
    </dsp:sp>
    <dsp:sp modelId="{A7F15835-9419-43F2-B4A6-11DBB501687F}">
      <dsp:nvSpPr>
        <dsp:cNvPr id="0" name=""/>
        <dsp:cNvSpPr/>
      </dsp:nvSpPr>
      <dsp:spPr>
        <a:xfrm>
          <a:off x="3957437" y="1387369"/>
          <a:ext cx="2820002" cy="169200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fr-FR" sz="1900" b="1" kern="1200" dirty="0"/>
            <a:t>Planification :</a:t>
          </a:r>
        </a:p>
        <a:p>
          <a:pPr marL="0" lvl="0" indent="0" algn="ctr" defTabSz="844550">
            <a:lnSpc>
              <a:spcPct val="90000"/>
            </a:lnSpc>
            <a:spcBef>
              <a:spcPct val="0"/>
            </a:spcBef>
            <a:spcAft>
              <a:spcPct val="35000"/>
            </a:spcAft>
            <a:buFont typeface="Calibri" panose="020F0502020204030204" pitchFamily="34" charset="0"/>
            <a:buNone/>
          </a:pPr>
          <a:r>
            <a:rPr lang="fr-FR" sz="1900" b="1" kern="1200" dirty="0"/>
            <a:t>Je choisis comment je me lance dans l’activité</a:t>
          </a:r>
          <a:endParaRPr lang="fr-FR" sz="1900" kern="1200" dirty="0"/>
        </a:p>
      </dsp:txBody>
      <dsp:txXfrm>
        <a:off x="4006994" y="1436926"/>
        <a:ext cx="2720888" cy="1592887"/>
      </dsp:txXfrm>
    </dsp:sp>
    <dsp:sp modelId="{E476CC70-9E52-466D-87FB-A9B30E577C0F}">
      <dsp:nvSpPr>
        <dsp:cNvPr id="0" name=""/>
        <dsp:cNvSpPr/>
      </dsp:nvSpPr>
      <dsp:spPr>
        <a:xfrm>
          <a:off x="7059440" y="1883689"/>
          <a:ext cx="597840" cy="699360"/>
        </a:xfrm>
        <a:prstGeom prst="rightArrow">
          <a:avLst>
            <a:gd name="adj1" fmla="val 60000"/>
            <a:gd name="adj2" fmla="val 50000"/>
          </a:avLst>
        </a:prstGeom>
        <a:gradFill rotWithShape="0">
          <a:gsLst>
            <a:gs pos="0">
              <a:schemeClr val="accent3">
                <a:tint val="60000"/>
                <a:hueOff val="0"/>
                <a:satOff val="0"/>
                <a:lumOff val="0"/>
                <a:alphaOff val="0"/>
                <a:tint val="96000"/>
                <a:lumMod val="104000"/>
              </a:schemeClr>
            </a:gs>
            <a:gs pos="100000">
              <a:schemeClr val="accent3">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7059440" y="2023561"/>
        <a:ext cx="418488" cy="419616"/>
      </dsp:txXfrm>
    </dsp:sp>
    <dsp:sp modelId="{67A024DC-A225-4ABA-9A92-2D1F1CB16E7F}">
      <dsp:nvSpPr>
        <dsp:cNvPr id="0" name=""/>
        <dsp:cNvSpPr/>
      </dsp:nvSpPr>
      <dsp:spPr>
        <a:xfrm>
          <a:off x="7905440" y="1387369"/>
          <a:ext cx="2820002" cy="169200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fr-FR" sz="1900" b="1" kern="1200" dirty="0"/>
            <a:t>Régulation :</a:t>
          </a:r>
        </a:p>
        <a:p>
          <a:pPr marL="0" lvl="0" indent="0" algn="ctr" defTabSz="844550">
            <a:lnSpc>
              <a:spcPct val="90000"/>
            </a:lnSpc>
            <a:spcBef>
              <a:spcPct val="0"/>
            </a:spcBef>
            <a:spcAft>
              <a:spcPct val="35000"/>
            </a:spcAft>
            <a:buFont typeface="Calibri" panose="020F0502020204030204" pitchFamily="34" charset="0"/>
            <a:buNone/>
          </a:pPr>
          <a:r>
            <a:rPr lang="fr-FR" sz="1900" b="1" kern="1200" dirty="0"/>
            <a:t>je rebondis face à l’obstacle</a:t>
          </a:r>
          <a:endParaRPr lang="fr-FR" sz="1900" kern="1200" dirty="0"/>
        </a:p>
      </dsp:txBody>
      <dsp:txXfrm>
        <a:off x="7954997" y="1436926"/>
        <a:ext cx="2720888" cy="15928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BBF1B-D47C-47D1-953D-9DD235E04C89}" type="datetimeFigureOut">
              <a:rPr lang="fr-FR" smtClean="0"/>
              <a:t>14/09/2020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4F36A-4C87-4244-BB5A-4861D5D9BEF1}" type="slidenum">
              <a:rPr lang="fr-FR" smtClean="0"/>
              <a:t>‹N°›</a:t>
            </a:fld>
            <a:endParaRPr lang="fr-FR"/>
          </a:p>
        </p:txBody>
      </p:sp>
    </p:spTree>
    <p:extLst>
      <p:ext uri="{BB962C8B-B14F-4D97-AF65-F5344CB8AC3E}">
        <p14:creationId xmlns:p14="http://schemas.microsoft.com/office/powerpoint/2010/main" val="275055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Sans point d’interrogation</a:t>
            </a:r>
          </a:p>
        </p:txBody>
      </p:sp>
      <p:sp>
        <p:nvSpPr>
          <p:cNvPr id="4" name="Espace réservé du numéro de diapositive 3"/>
          <p:cNvSpPr>
            <a:spLocks noGrp="1"/>
          </p:cNvSpPr>
          <p:nvPr>
            <p:ph type="sldNum" sz="quarter" idx="5"/>
          </p:nvPr>
        </p:nvSpPr>
        <p:spPr/>
        <p:txBody>
          <a:bodyPr/>
          <a:lstStyle/>
          <a:p>
            <a:fld id="{30A4F36A-4C87-4244-BB5A-4861D5D9BEF1}" type="slidenum">
              <a:rPr lang="fr-FR" smtClean="0"/>
              <a:t>14</a:t>
            </a:fld>
            <a:endParaRPr lang="fr-FR"/>
          </a:p>
        </p:txBody>
      </p:sp>
    </p:spTree>
    <p:extLst>
      <p:ext uri="{BB962C8B-B14F-4D97-AF65-F5344CB8AC3E}">
        <p14:creationId xmlns:p14="http://schemas.microsoft.com/office/powerpoint/2010/main" val="126088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A4F36A-4C87-4244-BB5A-4861D5D9BEF1}" type="slidenum">
              <a:rPr lang="fr-FR" smtClean="0"/>
              <a:t>19</a:t>
            </a:fld>
            <a:endParaRPr lang="fr-FR"/>
          </a:p>
        </p:txBody>
      </p:sp>
    </p:spTree>
    <p:extLst>
      <p:ext uri="{BB962C8B-B14F-4D97-AF65-F5344CB8AC3E}">
        <p14:creationId xmlns:p14="http://schemas.microsoft.com/office/powerpoint/2010/main" val="16097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A4F36A-4C87-4244-BB5A-4861D5D9BEF1}" type="slidenum">
              <a:rPr lang="fr-FR" smtClean="0"/>
              <a:t>25</a:t>
            </a:fld>
            <a:endParaRPr lang="fr-FR"/>
          </a:p>
        </p:txBody>
      </p:sp>
    </p:spTree>
    <p:extLst>
      <p:ext uri="{BB962C8B-B14F-4D97-AF65-F5344CB8AC3E}">
        <p14:creationId xmlns:p14="http://schemas.microsoft.com/office/powerpoint/2010/main" val="30807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A4F36A-4C87-4244-BB5A-4861D5D9BEF1}" type="slidenum">
              <a:rPr lang="fr-FR" smtClean="0"/>
              <a:t>33</a:t>
            </a:fld>
            <a:endParaRPr lang="fr-FR"/>
          </a:p>
        </p:txBody>
      </p:sp>
    </p:spTree>
    <p:extLst>
      <p:ext uri="{BB962C8B-B14F-4D97-AF65-F5344CB8AC3E}">
        <p14:creationId xmlns:p14="http://schemas.microsoft.com/office/powerpoint/2010/main" val="9661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296033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30180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C73D6-E60D-4BFE-8715-8441DE8C3521}"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059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4020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C73D6-E60D-4BFE-8715-8441DE8C3521}"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91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38483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428711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275792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6A48B-37E2-4615-BE75-207B38D702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43A0828-79B3-4901-9D70-45CACFDDA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00E630C-53A8-46AE-9BB3-6E4F55D63011}"/>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5BC58B47-F7D4-4D38-8193-165ADAF93E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81350D-4848-43AD-9446-7168071A220C}"/>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1935838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8EFF5-615A-4DF9-A62B-D8EDC6CD08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7B8AF9-A219-4269-9096-65EF098F050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A6808D-438B-4CC0-8CC6-7E9480D8F80F}"/>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2D42BAC8-5D72-4144-8605-B3AC41E7EA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38626D-35BB-4C66-992D-29EB506A8F22}"/>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301036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23764-8FAE-4060-AAC5-CC3ECB405A0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F514F2-D5D9-4DF6-A542-79BBC466C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189345-1F42-459C-AB8E-07A16BDC9E38}"/>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2F1EA302-11A0-448F-AFD2-7382CE21DE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14238D-1021-43B4-B496-58282C3F4C05}"/>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206157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91182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287AA-701A-4E31-8ABF-56C858D0AD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469661-68ED-4B01-87A7-FFE2A95421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2557C61-927E-495B-BDC1-E6646B8F67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6B2E0F-23B9-45AB-94F6-D598B99A7A91}"/>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C641D0EF-394D-4CAD-A3C6-4E7C19D77C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D6EB54-2A9D-4EB5-A644-4ED303AB5125}"/>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204948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B1E6B-509A-48C2-8117-1F860DA3BF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FEE8CF-165F-4E32-B02D-3831C8569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1970F4D-9D04-40F6-A4D6-65337C4558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30C6DEA-BD7E-446A-939B-091FC3149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5EED87-91D9-435A-89C3-7B3DD9B68E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D4AC49-2E3D-4F6D-B406-E60AB6C89B00}"/>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8" name="Espace réservé du pied de page 7">
            <a:extLst>
              <a:ext uri="{FF2B5EF4-FFF2-40B4-BE49-F238E27FC236}">
                <a16:creationId xmlns:a16="http://schemas.microsoft.com/office/drawing/2014/main" id="{AB46467C-5A29-43FC-BA1E-6742D1CECF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52CAE95-0A41-4998-BFFA-AE2FBB1AA149}"/>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60003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7E30C-CF27-441E-A172-7CCDCC8D049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9B43253-23E9-4CD9-86A3-C40F44FCAE2E}"/>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4" name="Espace réservé du pied de page 3">
            <a:extLst>
              <a:ext uri="{FF2B5EF4-FFF2-40B4-BE49-F238E27FC236}">
                <a16:creationId xmlns:a16="http://schemas.microsoft.com/office/drawing/2014/main" id="{1322369D-AC2C-49F8-BA5B-589A9E3CA1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3FAAC4B-006F-49CE-900C-1D27AA17E08A}"/>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3537271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C126CB-1CBB-4A2F-B755-E69D852906C3}"/>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3" name="Espace réservé du pied de page 2">
            <a:extLst>
              <a:ext uri="{FF2B5EF4-FFF2-40B4-BE49-F238E27FC236}">
                <a16:creationId xmlns:a16="http://schemas.microsoft.com/office/drawing/2014/main" id="{30008E49-EA01-4CF2-A824-EF21AF53B0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B01400E-39D7-4D0D-A5BB-B16798F95B66}"/>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422117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F47BF-9E56-431C-B7E8-93F4812735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A3F071-A9BB-4CDE-BD82-D9A4F6414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EFCA13-7A39-4FC2-8C0C-A654E36C5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974B5C-3277-4E36-9DD1-21DE4BB854A5}"/>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F4AF7B66-D4DE-4E68-ADCD-59D3C79F5B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0469A3-815E-4008-BB7C-5A4AEE0B462B}"/>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2149999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99C9E-3E21-44FA-9324-C11D948741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423D456-66C8-4FE8-9518-4EF7427A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529EE59-348B-46C8-870C-6DB1F23E8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97C13D-E320-4F2A-82B0-22FFB49CE706}"/>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DAAFAD02-6ECC-4A6E-B6B3-7594938C8A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C49842-853D-41E1-9C6E-BEFFE770A45D}"/>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311933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BB02D-940B-4A77-A0C3-A85B1E18887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CB7C2A-8968-4A6C-9E61-C02F57D119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AAE9B9-743D-4B1B-975F-A03CE0333B00}"/>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00983D0B-5DF0-4839-99AB-DE97D52C3F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C8A0DD-A2DC-40B6-B2F7-7BFE5D2225B6}"/>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42843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01A0A9-F8CE-4348-829C-6553FF7EBA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CFC3288-CF91-4296-BD53-7A1668D163B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9437F9-A89E-4C53-A19A-B9218F81A0CB}"/>
              </a:ext>
            </a:extLst>
          </p:cNvPr>
          <p:cNvSpPr>
            <a:spLocks noGrp="1"/>
          </p:cNvSpPr>
          <p:nvPr>
            <p:ph type="dt" sz="half" idx="10"/>
          </p:nvPr>
        </p:nvSpPr>
        <p:spPr/>
        <p:txBody>
          <a:body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C7629FB3-BDF7-4E8C-91AD-D3D42479E9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BEAC34-DD85-4F07-A55D-355472DBD075}"/>
              </a:ext>
            </a:extLst>
          </p:cNvPr>
          <p:cNvSpPr>
            <a:spLocks noGrp="1"/>
          </p:cNvSpPr>
          <p:nvPr>
            <p:ph type="sldNum" sz="quarter" idx="12"/>
          </p:nvPr>
        </p:nvSpPr>
        <p:spPr/>
        <p:txBody>
          <a:bodyPr/>
          <a:lstStyle/>
          <a:p>
            <a:fld id="{F3FFDF34-9C3B-49F8-AC11-EC60024C3FA6}" type="slidenum">
              <a:rPr lang="fr-FR" smtClean="0"/>
              <a:t>‹N°›</a:t>
            </a:fld>
            <a:endParaRPr lang="fr-FR"/>
          </a:p>
        </p:txBody>
      </p:sp>
    </p:spTree>
    <p:extLst>
      <p:ext uri="{BB962C8B-B14F-4D97-AF65-F5344CB8AC3E}">
        <p14:creationId xmlns:p14="http://schemas.microsoft.com/office/powerpoint/2010/main" val="297220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09AE23-7188-4422-B6DE-B481902CDFBC}" type="datetimeFigureOut">
              <a:rPr lang="fr-FR" smtClean="0"/>
              <a:t>14/09/2020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9033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59580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09AE23-7188-4422-B6DE-B481902CDFBC}" type="datetimeFigureOut">
              <a:rPr lang="fr-FR" smtClean="0"/>
              <a:t>14/09/2020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378908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009AE23-7188-4422-B6DE-B481902CDFBC}" type="datetimeFigureOut">
              <a:rPr lang="fr-FR" smtClean="0"/>
              <a:t>14/09/2020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29095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9AE23-7188-4422-B6DE-B481902CDFBC}" type="datetimeFigureOut">
              <a:rPr lang="fr-FR" smtClean="0"/>
              <a:t>14/09/2020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33441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67580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009AE23-7188-4422-B6DE-B481902CDFBC}" type="datetimeFigureOut">
              <a:rPr lang="fr-FR" smtClean="0"/>
              <a:t>14/09/2020</a:t>
            </a:fld>
            <a:endParaRPr lang="fr-F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5C73D6-E60D-4BFE-8715-8441DE8C3521}" type="slidenum">
              <a:rPr lang="fr-FR" smtClean="0"/>
              <a:t>‹N°›</a:t>
            </a:fld>
            <a:endParaRPr lang="fr-FR"/>
          </a:p>
        </p:txBody>
      </p:sp>
    </p:spTree>
    <p:extLst>
      <p:ext uri="{BB962C8B-B14F-4D97-AF65-F5344CB8AC3E}">
        <p14:creationId xmlns:p14="http://schemas.microsoft.com/office/powerpoint/2010/main" val="168611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09AE23-7188-4422-B6DE-B481902CDFBC}" type="datetimeFigureOut">
              <a:rPr lang="fr-FR" smtClean="0"/>
              <a:t>14/09/2020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5C73D6-E60D-4BFE-8715-8441DE8C3521}" type="slidenum">
              <a:rPr lang="fr-FR" smtClean="0"/>
              <a:t>‹N°›</a:t>
            </a:fld>
            <a:endParaRPr lang="fr-FR"/>
          </a:p>
        </p:txBody>
      </p:sp>
    </p:spTree>
    <p:extLst>
      <p:ext uri="{BB962C8B-B14F-4D97-AF65-F5344CB8AC3E}">
        <p14:creationId xmlns:p14="http://schemas.microsoft.com/office/powerpoint/2010/main" val="17547993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BE5FDF-E9D7-418B-92BD-23DEB70F8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C36D5C8-5650-46FB-AF9F-4CD3E4DFF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714463-739C-4C21-BBCB-04FBEADCA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B7D12-88C6-4D7C-AE00-4F63FD4E2E1C}"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5AB394D7-3324-40E9-A8E7-D0ADC6FF5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6099F8-1656-4AAD-AF09-88A544202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FDF34-9C3B-49F8-AC11-EC60024C3FA6}" type="slidenum">
              <a:rPr lang="fr-FR" smtClean="0"/>
              <a:t>‹N°›</a:t>
            </a:fld>
            <a:endParaRPr lang="fr-FR"/>
          </a:p>
        </p:txBody>
      </p:sp>
    </p:spTree>
    <p:extLst>
      <p:ext uri="{BB962C8B-B14F-4D97-AF65-F5344CB8AC3E}">
        <p14:creationId xmlns:p14="http://schemas.microsoft.com/office/powerpoint/2010/main" val="352189354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padlet.com/isabelalbar/xk0ylrwe89rd" TargetMode="External"/><Relationship Id="rId7" Type="http://schemas.openxmlformats.org/officeDocument/2006/relationships/hyperlink" Target="https://erasmus-illettrisme.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re 1">
            <a:extLst>
              <a:ext uri="{FF2B5EF4-FFF2-40B4-BE49-F238E27FC236}">
                <a16:creationId xmlns:a16="http://schemas.microsoft.com/office/drawing/2014/main" id="{35DF66E0-AA2D-4864-AC94-098D7D7838F4}"/>
              </a:ext>
            </a:extLst>
          </p:cNvPr>
          <p:cNvSpPr>
            <a:spLocks noGrp="1"/>
          </p:cNvSpPr>
          <p:nvPr>
            <p:ph type="ctrTitle"/>
          </p:nvPr>
        </p:nvSpPr>
        <p:spPr>
          <a:xfrm>
            <a:off x="1304103" y="1318591"/>
            <a:ext cx="5800929" cy="4220820"/>
          </a:xfrm>
        </p:spPr>
        <p:txBody>
          <a:bodyPr anchor="ctr">
            <a:normAutofit/>
          </a:bodyPr>
          <a:lstStyle/>
          <a:p>
            <a:pPr algn="r"/>
            <a:r>
              <a:rPr lang="fr-FR" sz="6600" dirty="0">
                <a:solidFill>
                  <a:schemeClr val="tx2">
                    <a:lumMod val="75000"/>
                  </a:schemeClr>
                </a:solidFill>
              </a:rPr>
              <a:t>Le Jigsaw</a:t>
            </a:r>
          </a:p>
        </p:txBody>
      </p:sp>
      <p:sp>
        <p:nvSpPr>
          <p:cNvPr id="3" name="Sous-titre 2">
            <a:extLst>
              <a:ext uri="{FF2B5EF4-FFF2-40B4-BE49-F238E27FC236}">
                <a16:creationId xmlns:a16="http://schemas.microsoft.com/office/drawing/2014/main" id="{37D1A13D-729C-4E49-B101-B761F0F42D6D}"/>
              </a:ext>
            </a:extLst>
          </p:cNvPr>
          <p:cNvSpPr>
            <a:spLocks noGrp="1"/>
          </p:cNvSpPr>
          <p:nvPr>
            <p:ph type="subTitle" idx="1"/>
          </p:nvPr>
        </p:nvSpPr>
        <p:spPr>
          <a:xfrm>
            <a:off x="7855048" y="1871831"/>
            <a:ext cx="3084569" cy="3199806"/>
          </a:xfrm>
        </p:spPr>
        <p:txBody>
          <a:bodyPr anchor="ctr">
            <a:normAutofit/>
          </a:bodyPr>
          <a:lstStyle/>
          <a:p>
            <a:r>
              <a:rPr lang="fr-FR" dirty="0">
                <a:solidFill>
                  <a:schemeClr val="tx2">
                    <a:lumMod val="75000"/>
                  </a:schemeClr>
                </a:solidFill>
              </a:rPr>
              <a:t>Outil pédagogique innovant et motivant pour prévenir et lutter contre l’illettrisme </a:t>
            </a:r>
          </a:p>
          <a:p>
            <a:endParaRPr lang="fr-FR" dirty="0">
              <a:solidFill>
                <a:schemeClr val="tx2">
                  <a:lumMod val="75000"/>
                </a:schemeClr>
              </a:solidFill>
            </a:endParaRPr>
          </a:p>
          <a:p>
            <a:r>
              <a:rPr lang="fr-FR" dirty="0">
                <a:solidFill>
                  <a:schemeClr val="tx2">
                    <a:lumMod val="75000"/>
                  </a:schemeClr>
                </a:solidFill>
              </a:rPr>
              <a:t>Un dispositif collaboratif pour mettre en œuvre des formations</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5758F43-A109-49EB-A073-16956C726E3A}"/>
              </a:ext>
            </a:extLst>
          </p:cNvPr>
          <p:cNvSpPr>
            <a:spLocks noGrp="1"/>
          </p:cNvSpPr>
          <p:nvPr>
            <p:ph type="title"/>
          </p:nvPr>
        </p:nvSpPr>
        <p:spPr>
          <a:xfrm>
            <a:off x="1794897" y="624110"/>
            <a:ext cx="9712998" cy="1280890"/>
          </a:xfrm>
        </p:spPr>
        <p:txBody>
          <a:bodyPr vert="horz" lIns="91440" tIns="45720" rIns="91440" bIns="45720" rtlCol="0">
            <a:normAutofit/>
          </a:bodyPr>
          <a:lstStyle/>
          <a:p>
            <a:r>
              <a:rPr lang="en-US" dirty="0"/>
              <a:t>Disposition de </a:t>
            </a:r>
            <a:r>
              <a:rPr lang="en-US" dirty="0" err="1"/>
              <a:t>classe</a:t>
            </a:r>
            <a:endParaRPr lang="en-US" dirty="0"/>
          </a:p>
        </p:txBody>
      </p:sp>
      <p:sp>
        <p:nvSpPr>
          <p:cNvPr id="29" name="Rectangle 28">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pSp>
        <p:nvGrpSpPr>
          <p:cNvPr id="22" name="Groupe 21">
            <a:extLst>
              <a:ext uri="{FF2B5EF4-FFF2-40B4-BE49-F238E27FC236}">
                <a16:creationId xmlns:a16="http://schemas.microsoft.com/office/drawing/2014/main" id="{5BD66CCB-95DD-426B-B827-8E0AFC0B39AF}"/>
              </a:ext>
            </a:extLst>
          </p:cNvPr>
          <p:cNvGrpSpPr/>
          <p:nvPr/>
        </p:nvGrpSpPr>
        <p:grpSpPr>
          <a:xfrm>
            <a:off x="637309" y="2061556"/>
            <a:ext cx="11294226" cy="3424844"/>
            <a:chOff x="763145" y="2183954"/>
            <a:chExt cx="11004988" cy="2771771"/>
          </a:xfrm>
        </p:grpSpPr>
        <p:pic>
          <p:nvPicPr>
            <p:cNvPr id="8" name="Espace réservé du contenu 4" descr="Une image contenant périphérique, dessin&#10;&#10;Description générée automatiquement">
              <a:extLst>
                <a:ext uri="{FF2B5EF4-FFF2-40B4-BE49-F238E27FC236}">
                  <a16:creationId xmlns:a16="http://schemas.microsoft.com/office/drawing/2014/main" id="{B20B50FA-796D-410A-96DC-C84A25002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3145" y="2676064"/>
              <a:ext cx="3618510" cy="22796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descr="Une image contenant équipement électronique&#10;&#10;Description générée automatiquement">
              <a:extLst>
                <a:ext uri="{FF2B5EF4-FFF2-40B4-BE49-F238E27FC236}">
                  <a16:creationId xmlns:a16="http://schemas.microsoft.com/office/drawing/2014/main" id="{1786F1E3-754B-4947-A0D1-605BC9C8F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190" y="2654930"/>
              <a:ext cx="3472898" cy="2300795"/>
            </a:xfrm>
            <a:prstGeom prst="rect">
              <a:avLst/>
            </a:prstGeom>
          </p:spPr>
        </p:pic>
        <p:sp>
          <p:nvSpPr>
            <p:cNvPr id="3" name="ZoneTexte 2">
              <a:extLst>
                <a:ext uri="{FF2B5EF4-FFF2-40B4-BE49-F238E27FC236}">
                  <a16:creationId xmlns:a16="http://schemas.microsoft.com/office/drawing/2014/main" id="{41F9B78F-BC4F-4E66-8839-C4CC062CF8FB}"/>
                </a:ext>
              </a:extLst>
            </p:cNvPr>
            <p:cNvSpPr txBox="1"/>
            <p:nvPr/>
          </p:nvSpPr>
          <p:spPr>
            <a:xfrm>
              <a:off x="1329095" y="2183954"/>
              <a:ext cx="2767833" cy="369332"/>
            </a:xfrm>
            <a:prstGeom prst="rect">
              <a:avLst/>
            </a:prstGeom>
            <a:noFill/>
          </p:spPr>
          <p:txBody>
            <a:bodyPr wrap="square" rtlCol="0">
              <a:normAutofit/>
            </a:bodyPr>
            <a:lstStyle/>
            <a:p>
              <a:pPr>
                <a:lnSpc>
                  <a:spcPct val="90000"/>
                </a:lnSpc>
                <a:spcAft>
                  <a:spcPts val="600"/>
                </a:spcAft>
              </a:pPr>
              <a:r>
                <a:rPr lang="fr-FR" sz="1300"/>
                <a:t>Groupe Maison</a:t>
              </a:r>
              <a:endParaRPr lang="en-US" sz="1300"/>
            </a:p>
          </p:txBody>
        </p:sp>
        <p:sp>
          <p:nvSpPr>
            <p:cNvPr id="4" name="Rectangle 3">
              <a:extLst>
                <a:ext uri="{FF2B5EF4-FFF2-40B4-BE49-F238E27FC236}">
                  <a16:creationId xmlns:a16="http://schemas.microsoft.com/office/drawing/2014/main" id="{B7E53F18-1E5D-4E12-B93E-E39D4B6C049C}"/>
                </a:ext>
              </a:extLst>
            </p:cNvPr>
            <p:cNvSpPr/>
            <p:nvPr/>
          </p:nvSpPr>
          <p:spPr>
            <a:xfrm>
              <a:off x="8860189" y="2183954"/>
              <a:ext cx="1915909" cy="369332"/>
            </a:xfrm>
            <a:prstGeom prst="rect">
              <a:avLst/>
            </a:prstGeom>
          </p:spPr>
          <p:txBody>
            <a:bodyPr wrap="none">
              <a:normAutofit/>
            </a:bodyPr>
            <a:lstStyle/>
            <a:p>
              <a:pPr>
                <a:lnSpc>
                  <a:spcPct val="90000"/>
                </a:lnSpc>
                <a:spcAft>
                  <a:spcPts val="600"/>
                </a:spcAft>
              </a:pPr>
              <a:r>
                <a:rPr lang="fr-FR" sz="1300"/>
                <a:t>Groupe Maison</a:t>
              </a:r>
              <a:endParaRPr lang="en-US" sz="1300"/>
            </a:p>
          </p:txBody>
        </p:sp>
        <p:sp>
          <p:nvSpPr>
            <p:cNvPr id="6" name="Rectangle 5">
              <a:extLst>
                <a:ext uri="{FF2B5EF4-FFF2-40B4-BE49-F238E27FC236}">
                  <a16:creationId xmlns:a16="http://schemas.microsoft.com/office/drawing/2014/main" id="{54054122-AF1C-40CB-ADDA-4DE1C38C3443}"/>
                </a:ext>
              </a:extLst>
            </p:cNvPr>
            <p:cNvSpPr/>
            <p:nvPr/>
          </p:nvSpPr>
          <p:spPr>
            <a:xfrm>
              <a:off x="5052479" y="2183954"/>
              <a:ext cx="1808508" cy="369332"/>
            </a:xfrm>
            <a:prstGeom prst="rect">
              <a:avLst/>
            </a:prstGeom>
          </p:spPr>
          <p:txBody>
            <a:bodyPr wrap="none">
              <a:normAutofit/>
            </a:bodyPr>
            <a:lstStyle/>
            <a:p>
              <a:pPr>
                <a:lnSpc>
                  <a:spcPct val="90000"/>
                </a:lnSpc>
                <a:spcAft>
                  <a:spcPts val="600"/>
                </a:spcAft>
              </a:pPr>
              <a:r>
                <a:rPr lang="fr-FR" sz="1300"/>
                <a:t>Groupe Expert</a:t>
              </a:r>
              <a:endParaRPr lang="en-US" sz="1300"/>
            </a:p>
          </p:txBody>
        </p:sp>
        <p:pic>
          <p:nvPicPr>
            <p:cNvPr id="9" name="Espace réservé du contenu 4" descr="Une image contenant périphérique, dessin&#10;&#10;Description générée automatiquement">
              <a:extLst>
                <a:ext uri="{FF2B5EF4-FFF2-40B4-BE49-F238E27FC236}">
                  <a16:creationId xmlns:a16="http://schemas.microsoft.com/office/drawing/2014/main" id="{B2A42C13-EC35-44E6-8D35-929C79FB3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149623" y="2654930"/>
              <a:ext cx="3618510" cy="22796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56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677EE8-279E-4F46-85B6-5837123B9779}"/>
              </a:ext>
            </a:extLst>
          </p:cNvPr>
          <p:cNvSpPr>
            <a:spLocks noGrp="1"/>
          </p:cNvSpPr>
          <p:nvPr>
            <p:ph type="title"/>
          </p:nvPr>
        </p:nvSpPr>
        <p:spPr>
          <a:xfrm>
            <a:off x="1259893" y="3101093"/>
            <a:ext cx="2454052" cy="3029344"/>
          </a:xfrm>
        </p:spPr>
        <p:txBody>
          <a:bodyPr>
            <a:normAutofit/>
          </a:bodyPr>
          <a:lstStyle/>
          <a:p>
            <a:r>
              <a:rPr lang="fr-FR" sz="2700" dirty="0">
                <a:solidFill>
                  <a:schemeClr val="bg1"/>
                </a:solidFill>
              </a:rPr>
              <a:t>Déroulement de séance </a:t>
            </a:r>
            <a:endParaRPr lang="en-US" sz="2700" dirty="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3">
            <a:extLst>
              <a:ext uri="{FF2B5EF4-FFF2-40B4-BE49-F238E27FC236}">
                <a16:creationId xmlns:a16="http://schemas.microsoft.com/office/drawing/2014/main" id="{300CAF97-5093-40AF-A6CC-133C49D17171}"/>
              </a:ext>
            </a:extLst>
          </p:cNvPr>
          <p:cNvGraphicFramePr>
            <a:graphicFrameLocks noGrp="1"/>
          </p:cNvGraphicFramePr>
          <p:nvPr>
            <p:ph idx="1"/>
            <p:extLst>
              <p:ext uri="{D42A27DB-BD31-4B8C-83A1-F6EECF244321}">
                <p14:modId xmlns:p14="http://schemas.microsoft.com/office/powerpoint/2010/main" val="3161937836"/>
              </p:ext>
            </p:extLst>
          </p:nvPr>
        </p:nvGraphicFramePr>
        <p:xfrm>
          <a:off x="4156364" y="127463"/>
          <a:ext cx="7958052" cy="6600304"/>
        </p:xfrm>
        <a:graphic>
          <a:graphicData uri="http://schemas.openxmlformats.org/drawingml/2006/table">
            <a:tbl>
              <a:tblPr firstRow="1" firstCol="1" bandRow="1">
                <a:tableStyleId>{5C22544A-7EE6-4342-B048-85BDC9FD1C3A}</a:tableStyleId>
              </a:tblPr>
              <a:tblGrid>
                <a:gridCol w="682096">
                  <a:extLst>
                    <a:ext uri="{9D8B030D-6E8A-4147-A177-3AD203B41FA5}">
                      <a16:colId xmlns:a16="http://schemas.microsoft.com/office/drawing/2014/main" val="1062980338"/>
                    </a:ext>
                  </a:extLst>
                </a:gridCol>
                <a:gridCol w="1294239">
                  <a:extLst>
                    <a:ext uri="{9D8B030D-6E8A-4147-A177-3AD203B41FA5}">
                      <a16:colId xmlns:a16="http://schemas.microsoft.com/office/drawing/2014/main" val="855208940"/>
                    </a:ext>
                  </a:extLst>
                </a:gridCol>
                <a:gridCol w="90580">
                  <a:extLst>
                    <a:ext uri="{9D8B030D-6E8A-4147-A177-3AD203B41FA5}">
                      <a16:colId xmlns:a16="http://schemas.microsoft.com/office/drawing/2014/main" val="1448630953"/>
                    </a:ext>
                  </a:extLst>
                </a:gridCol>
                <a:gridCol w="3026706">
                  <a:extLst>
                    <a:ext uri="{9D8B030D-6E8A-4147-A177-3AD203B41FA5}">
                      <a16:colId xmlns:a16="http://schemas.microsoft.com/office/drawing/2014/main" val="1301099239"/>
                    </a:ext>
                  </a:extLst>
                </a:gridCol>
                <a:gridCol w="2864431">
                  <a:extLst>
                    <a:ext uri="{9D8B030D-6E8A-4147-A177-3AD203B41FA5}">
                      <a16:colId xmlns:a16="http://schemas.microsoft.com/office/drawing/2014/main" val="3114109249"/>
                    </a:ext>
                  </a:extLst>
                </a:gridCol>
              </a:tblGrid>
              <a:tr h="250797">
                <a:tc>
                  <a:txBody>
                    <a:bodyPr/>
                    <a:lstStyle/>
                    <a:p>
                      <a:pPr algn="ctr">
                        <a:lnSpc>
                          <a:spcPct val="107000"/>
                        </a:lnSpc>
                        <a:spcAft>
                          <a:spcPts val="0"/>
                        </a:spcAft>
                      </a:pPr>
                      <a:r>
                        <a:rPr lang="fr-FR" sz="900" dirty="0">
                          <a:effectLst/>
                        </a:rPr>
                        <a:t>Étape</a:t>
                      </a:r>
                      <a:endParaRPr lang="en-US" sz="9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a:txBody>
                    <a:bodyPr/>
                    <a:lstStyle/>
                    <a:p>
                      <a:pPr algn="ctr">
                        <a:lnSpc>
                          <a:spcPct val="107000"/>
                        </a:lnSpc>
                        <a:spcAft>
                          <a:spcPts val="0"/>
                        </a:spcAft>
                      </a:pPr>
                      <a:r>
                        <a:rPr lang="fr-FR" sz="900">
                          <a:effectLst/>
                        </a:rPr>
                        <a:t>Type de groupes</a:t>
                      </a:r>
                      <a:endParaRPr lang="en-US" sz="9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nchor="ctr"/>
                </a:tc>
                <a:tc gridSpan="3">
                  <a:txBody>
                    <a:bodyPr/>
                    <a:lstStyle/>
                    <a:p>
                      <a:pPr algn="ctr">
                        <a:lnSpc>
                          <a:spcPct val="107000"/>
                        </a:lnSpc>
                        <a:spcAft>
                          <a:spcPts val="0"/>
                        </a:spcAft>
                      </a:pPr>
                      <a:r>
                        <a:rPr lang="fr-FR" sz="900">
                          <a:effectLst/>
                        </a:rPr>
                        <a:t>Modalités</a:t>
                      </a:r>
                      <a:endParaRPr lang="en-US" sz="9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0658992"/>
                  </a:ext>
                </a:extLst>
              </a:tr>
              <a:tr h="560579">
                <a:tc>
                  <a:txBody>
                    <a:bodyPr/>
                    <a:lstStyle/>
                    <a:p>
                      <a:pPr algn="ctr">
                        <a:lnSpc>
                          <a:spcPct val="107000"/>
                        </a:lnSpc>
                        <a:spcAft>
                          <a:spcPts val="0"/>
                        </a:spcAft>
                      </a:pPr>
                      <a:r>
                        <a:rPr lang="fr-FR" sz="900" dirty="0">
                          <a:effectLst/>
                        </a:rPr>
                        <a:t>Étape 1</a:t>
                      </a:r>
                      <a:endParaRPr lang="en-US" sz="9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a:txBody>
                    <a:bodyPr/>
                    <a:lstStyle/>
                    <a:p>
                      <a:pPr algn="ctr">
                        <a:lnSpc>
                          <a:spcPct val="107000"/>
                        </a:lnSpc>
                        <a:spcAft>
                          <a:spcPts val="0"/>
                        </a:spcAft>
                      </a:pPr>
                      <a:r>
                        <a:rPr lang="fr-FR" sz="1200" dirty="0">
                          <a:effectLst/>
                        </a:rPr>
                        <a:t>Groupe-Maison</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nchor="ctr"/>
                </a:tc>
                <a:tc gridSpan="3">
                  <a:txBody>
                    <a:bodyPr/>
                    <a:lstStyle/>
                    <a:p>
                      <a:pPr>
                        <a:lnSpc>
                          <a:spcPct val="107000"/>
                        </a:lnSpc>
                        <a:spcAft>
                          <a:spcPts val="0"/>
                        </a:spcAft>
                      </a:pPr>
                      <a:r>
                        <a:rPr lang="fr-FR" sz="1200">
                          <a:effectLst/>
                        </a:rPr>
                        <a:t>Formation des groupes et attribution des numéros par élève.</a:t>
                      </a:r>
                      <a:endParaRPr lang="en-US" sz="12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8685526"/>
                  </a:ext>
                </a:extLst>
              </a:tr>
              <a:tr h="618461">
                <a:tc>
                  <a:txBody>
                    <a:bodyPr/>
                    <a:lstStyle/>
                    <a:p>
                      <a:pPr algn="ctr">
                        <a:lnSpc>
                          <a:spcPct val="107000"/>
                        </a:lnSpc>
                        <a:spcAft>
                          <a:spcPts val="0"/>
                        </a:spcAft>
                      </a:pPr>
                      <a:r>
                        <a:rPr lang="fr-FR" sz="900">
                          <a:effectLst/>
                        </a:rPr>
                        <a:t>Étape 2</a:t>
                      </a:r>
                      <a:endParaRPr lang="en-US" sz="9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a:txBody>
                    <a:bodyPr/>
                    <a:lstStyle/>
                    <a:p>
                      <a:pPr algn="ctr">
                        <a:lnSpc>
                          <a:spcPct val="107000"/>
                        </a:lnSpc>
                        <a:spcAft>
                          <a:spcPts val="0"/>
                        </a:spcAft>
                      </a:pPr>
                      <a:r>
                        <a:rPr lang="fr-FR" sz="1200">
                          <a:effectLst/>
                        </a:rPr>
                        <a:t>Groupe-Expert</a:t>
                      </a:r>
                      <a:endParaRPr lang="en-US" sz="12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nchor="ctr"/>
                </a:tc>
                <a:tc gridSpan="3">
                  <a:txBody>
                    <a:bodyPr/>
                    <a:lstStyle/>
                    <a:p>
                      <a:pPr>
                        <a:lnSpc>
                          <a:spcPct val="107000"/>
                        </a:lnSpc>
                        <a:spcAft>
                          <a:spcPts val="0"/>
                        </a:spcAft>
                      </a:pPr>
                      <a:r>
                        <a:rPr lang="fr-FR" sz="1200" dirty="0">
                          <a:effectLst/>
                        </a:rPr>
                        <a:t>Répartition des élèves par numéros et lecture silencieuse.</a:t>
                      </a:r>
                      <a:endParaRPr lang="en-US" sz="1200" dirty="0">
                        <a:effectLst/>
                      </a:endParaRPr>
                    </a:p>
                    <a:p>
                      <a:pPr>
                        <a:lnSpc>
                          <a:spcPct val="107000"/>
                        </a:lnSpc>
                        <a:spcAft>
                          <a:spcPts val="0"/>
                        </a:spcAft>
                      </a:pPr>
                      <a:r>
                        <a:rPr lang="fr-FR" sz="1200" dirty="0">
                          <a:effectLst/>
                        </a:rPr>
                        <a:t> </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714799"/>
                  </a:ext>
                </a:extLst>
              </a:tr>
              <a:tr h="328158">
                <a:tc>
                  <a:txBody>
                    <a:bodyPr/>
                    <a:lstStyle/>
                    <a:p>
                      <a:pPr algn="ctr">
                        <a:lnSpc>
                          <a:spcPct val="107000"/>
                        </a:lnSpc>
                        <a:spcAft>
                          <a:spcPts val="0"/>
                        </a:spcAft>
                      </a:pPr>
                      <a:r>
                        <a:rPr lang="fr-FR" sz="900">
                          <a:effectLst/>
                        </a:rPr>
                        <a:t>Étape 3</a:t>
                      </a:r>
                      <a:endParaRPr lang="en-US" sz="9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a:txBody>
                    <a:bodyPr/>
                    <a:lstStyle/>
                    <a:p>
                      <a:pPr algn="ctr">
                        <a:lnSpc>
                          <a:spcPct val="107000"/>
                        </a:lnSpc>
                        <a:spcAft>
                          <a:spcPts val="0"/>
                        </a:spcAft>
                      </a:pPr>
                      <a:r>
                        <a:rPr lang="fr-FR" sz="1200">
                          <a:effectLst/>
                        </a:rPr>
                        <a:t>Groupe-Expert</a:t>
                      </a:r>
                      <a:endParaRPr lang="en-US" sz="12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nchor="ctr"/>
                </a:tc>
                <a:tc gridSpan="3">
                  <a:txBody>
                    <a:bodyPr/>
                    <a:lstStyle/>
                    <a:p>
                      <a:pPr>
                        <a:lnSpc>
                          <a:spcPct val="107000"/>
                        </a:lnSpc>
                        <a:spcAft>
                          <a:spcPts val="0"/>
                        </a:spcAft>
                      </a:pPr>
                      <a:r>
                        <a:rPr lang="fr-FR" sz="1200" dirty="0">
                          <a:effectLst/>
                        </a:rPr>
                        <a:t>Échanges entre élèves autour de la compréhension du document.</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4690123"/>
                  </a:ext>
                </a:extLst>
              </a:tr>
              <a:tr h="618461">
                <a:tc>
                  <a:txBody>
                    <a:bodyPr/>
                    <a:lstStyle/>
                    <a:p>
                      <a:pPr algn="ctr">
                        <a:lnSpc>
                          <a:spcPct val="107000"/>
                        </a:lnSpc>
                        <a:spcAft>
                          <a:spcPts val="0"/>
                        </a:spcAft>
                      </a:pPr>
                      <a:r>
                        <a:rPr lang="fr-FR" sz="900">
                          <a:effectLst/>
                        </a:rPr>
                        <a:t>Étape 4</a:t>
                      </a:r>
                      <a:endParaRPr lang="en-US" sz="9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a:txBody>
                    <a:bodyPr/>
                    <a:lstStyle/>
                    <a:p>
                      <a:pPr algn="ctr">
                        <a:lnSpc>
                          <a:spcPct val="107000"/>
                        </a:lnSpc>
                        <a:spcAft>
                          <a:spcPts val="0"/>
                        </a:spcAft>
                      </a:pPr>
                      <a:r>
                        <a:rPr lang="fr-FR" sz="1200">
                          <a:effectLst/>
                        </a:rPr>
                        <a:t>Groupe-Maison</a:t>
                      </a:r>
                      <a:endParaRPr lang="en-US" sz="12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nchor="ctr"/>
                </a:tc>
                <a:tc gridSpan="3">
                  <a:txBody>
                    <a:bodyPr/>
                    <a:lstStyle/>
                    <a:p>
                      <a:pPr>
                        <a:lnSpc>
                          <a:spcPct val="107000"/>
                        </a:lnSpc>
                        <a:spcAft>
                          <a:spcPts val="0"/>
                        </a:spcAft>
                      </a:pPr>
                      <a:r>
                        <a:rPr lang="fr-FR" sz="1200" dirty="0">
                          <a:effectLst/>
                        </a:rPr>
                        <a:t>Retour au groupe d’origine, partage des informations et construction d’un sens commun du document complet.</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889483"/>
                  </a:ext>
                </a:extLst>
              </a:tr>
              <a:tr h="458168">
                <a:tc gridSpan="5">
                  <a:txBody>
                    <a:bodyPr/>
                    <a:lstStyle/>
                    <a:p>
                      <a:pPr algn="ctr">
                        <a:lnSpc>
                          <a:spcPct val="107000"/>
                        </a:lnSpc>
                        <a:spcAft>
                          <a:spcPts val="0"/>
                        </a:spcAft>
                      </a:pPr>
                      <a:r>
                        <a:rPr lang="fr-FR" sz="900" dirty="0">
                          <a:effectLst/>
                        </a:rPr>
                        <a:t>Étapes finales modulables : </a:t>
                      </a:r>
                      <a:endParaRPr lang="en-US" sz="900" dirty="0">
                        <a:effectLst/>
                      </a:endParaRPr>
                    </a:p>
                    <a:p>
                      <a:pPr algn="ctr">
                        <a:lnSpc>
                          <a:spcPct val="107000"/>
                        </a:lnSpc>
                        <a:spcAft>
                          <a:spcPts val="0"/>
                        </a:spcAft>
                      </a:pPr>
                      <a:r>
                        <a:rPr lang="fr-FR" sz="900" dirty="0">
                          <a:effectLst/>
                        </a:rPr>
                        <a:t>Toutes sont nécessaires mais peuvent être organisées dans l’ordre souhaité ou même être différées selon les besoins. </a:t>
                      </a:r>
                      <a:endParaRPr lang="en-US" sz="9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4308754"/>
                  </a:ext>
                </a:extLst>
              </a:tr>
              <a:tr h="3765680">
                <a:tc gridSpan="3">
                  <a:txBody>
                    <a:bodyPr/>
                    <a:lstStyle/>
                    <a:p>
                      <a:pPr>
                        <a:lnSpc>
                          <a:spcPct val="107000"/>
                        </a:lnSpc>
                        <a:spcAft>
                          <a:spcPts val="0"/>
                        </a:spcAft>
                      </a:pPr>
                      <a:r>
                        <a:rPr lang="fr-FR" sz="1200" dirty="0">
                          <a:effectLst/>
                        </a:rPr>
                        <a:t>Étape : Test de Compréhension</a:t>
                      </a:r>
                      <a:endParaRPr lang="en-US" sz="1200" dirty="0">
                        <a:effectLst/>
                      </a:endParaRPr>
                    </a:p>
                    <a:p>
                      <a:pPr>
                        <a:lnSpc>
                          <a:spcPct val="107000"/>
                        </a:lnSpc>
                        <a:spcAft>
                          <a:spcPts val="0"/>
                        </a:spcAft>
                      </a:pPr>
                      <a:r>
                        <a:rPr lang="fr-FR" sz="1200" dirty="0">
                          <a:effectLst/>
                        </a:rPr>
                        <a:t> </a:t>
                      </a:r>
                      <a:endParaRPr lang="en-US" sz="1200" dirty="0">
                        <a:effectLst/>
                      </a:endParaRPr>
                    </a:p>
                    <a:p>
                      <a:pPr>
                        <a:lnSpc>
                          <a:spcPct val="107000"/>
                        </a:lnSpc>
                        <a:spcAft>
                          <a:spcPts val="0"/>
                        </a:spcAft>
                      </a:pPr>
                      <a:r>
                        <a:rPr lang="fr-FR" sz="1200" dirty="0">
                          <a:effectLst/>
                        </a:rPr>
                        <a:t>Individuel ou en groupe.</a:t>
                      </a:r>
                      <a:endParaRPr lang="en-US" sz="1200" dirty="0">
                        <a:effectLst/>
                      </a:endParaRPr>
                    </a:p>
                    <a:p>
                      <a:pPr>
                        <a:lnSpc>
                          <a:spcPct val="107000"/>
                        </a:lnSpc>
                        <a:spcAft>
                          <a:spcPts val="0"/>
                        </a:spcAft>
                      </a:pPr>
                      <a:r>
                        <a:rPr lang="fr-FR" sz="1200" dirty="0">
                          <a:effectLst/>
                        </a:rPr>
                        <a:t>Peut être réalisé de manière plus dynamique à l’aide d’outils numériques (</a:t>
                      </a:r>
                      <a:r>
                        <a:rPr lang="fr-FR" sz="1200" dirty="0" err="1">
                          <a:effectLst/>
                        </a:rPr>
                        <a:t>Plickers</a:t>
                      </a:r>
                      <a:r>
                        <a:rPr lang="fr-FR" sz="1200" dirty="0">
                          <a:effectLst/>
                        </a:rPr>
                        <a:t>, </a:t>
                      </a:r>
                      <a:r>
                        <a:rPr lang="fr-FR" sz="1200" dirty="0" err="1">
                          <a:effectLst/>
                        </a:rPr>
                        <a:t>Kahoot</a:t>
                      </a:r>
                      <a:r>
                        <a:rPr lang="fr-FR" sz="1200" dirty="0">
                          <a:effectLst/>
                        </a:rPr>
                        <a:t>, etc.)</a:t>
                      </a:r>
                      <a:endParaRPr lang="en-US" sz="1200" dirty="0">
                        <a:effectLst/>
                      </a:endParaRPr>
                    </a:p>
                    <a:p>
                      <a:pPr>
                        <a:lnSpc>
                          <a:spcPct val="107000"/>
                        </a:lnSpc>
                        <a:spcAft>
                          <a:spcPts val="0"/>
                        </a:spcAft>
                      </a:pPr>
                      <a:r>
                        <a:rPr lang="fr-FR" sz="1200" dirty="0">
                          <a:effectLst/>
                        </a:rPr>
                        <a:t>Permet de vérifier la compréhension autonome.</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fr-FR" sz="1200" dirty="0">
                          <a:effectLst/>
                        </a:rPr>
                        <a:t> Étape : Retour au document complet</a:t>
                      </a:r>
                      <a:endParaRPr lang="en-US" sz="1200" dirty="0">
                        <a:effectLst/>
                      </a:endParaRPr>
                    </a:p>
                    <a:p>
                      <a:pPr>
                        <a:lnSpc>
                          <a:spcPct val="107000"/>
                        </a:lnSpc>
                        <a:spcAft>
                          <a:spcPts val="0"/>
                        </a:spcAft>
                      </a:pPr>
                      <a:r>
                        <a:rPr lang="fr-FR" sz="1200" dirty="0">
                          <a:effectLst/>
                        </a:rPr>
                        <a:t> </a:t>
                      </a:r>
                      <a:endParaRPr lang="en-US" sz="1200" dirty="0">
                        <a:effectLst/>
                      </a:endParaRPr>
                    </a:p>
                    <a:p>
                      <a:pPr>
                        <a:lnSpc>
                          <a:spcPct val="107000"/>
                        </a:lnSpc>
                        <a:spcAft>
                          <a:spcPts val="0"/>
                        </a:spcAft>
                      </a:pPr>
                      <a:r>
                        <a:rPr lang="fr-FR" sz="1200" dirty="0">
                          <a:effectLst/>
                        </a:rPr>
                        <a:t>Confrontation individuelle au document dans son intégralité. </a:t>
                      </a:r>
                      <a:endParaRPr lang="en-US" sz="1200" dirty="0">
                        <a:effectLst/>
                      </a:endParaRPr>
                    </a:p>
                    <a:p>
                      <a:pPr>
                        <a:lnSpc>
                          <a:spcPct val="107000"/>
                        </a:lnSpc>
                        <a:spcAft>
                          <a:spcPts val="0"/>
                        </a:spcAft>
                      </a:pPr>
                      <a:r>
                        <a:rPr lang="fr-FR" sz="1200" dirty="0">
                          <a:effectLst/>
                        </a:rPr>
                        <a:t>Possibilité d’auto-correction du test, de mise en commun à l’oral ou d’étayage pédagogique. </a:t>
                      </a:r>
                      <a:endParaRPr lang="en-US" sz="1200" dirty="0">
                        <a:effectLst/>
                      </a:endParaRPr>
                    </a:p>
                    <a:p>
                      <a:pPr>
                        <a:lnSpc>
                          <a:spcPct val="107000"/>
                        </a:lnSpc>
                        <a:spcAft>
                          <a:spcPts val="0"/>
                        </a:spcAft>
                      </a:pPr>
                      <a:r>
                        <a:rPr lang="fr-FR" sz="1200" dirty="0">
                          <a:effectLst/>
                        </a:rPr>
                        <a:t>Possibilité de travaux écrits (surligner des informations, production de traces écrites).</a:t>
                      </a:r>
                      <a:endParaRPr lang="en-US" sz="1200" dirty="0">
                        <a:effectLst/>
                      </a:endParaRPr>
                    </a:p>
                    <a:p>
                      <a:pPr>
                        <a:lnSpc>
                          <a:spcPct val="107000"/>
                        </a:lnSpc>
                        <a:spcAft>
                          <a:spcPts val="0"/>
                        </a:spcAft>
                      </a:pPr>
                      <a:r>
                        <a:rPr lang="fr-FR" sz="1200" dirty="0">
                          <a:effectLst/>
                        </a:rPr>
                        <a:t>Permet de remédier et d’établir une compréhension étayée.</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0" marR="0" marT="0" marB="0"/>
                </a:tc>
                <a:tc>
                  <a:txBody>
                    <a:bodyPr/>
                    <a:lstStyle/>
                    <a:p>
                      <a:pPr>
                        <a:lnSpc>
                          <a:spcPct val="107000"/>
                        </a:lnSpc>
                        <a:spcAft>
                          <a:spcPts val="0"/>
                        </a:spcAft>
                      </a:pPr>
                      <a:r>
                        <a:rPr lang="fr-FR" sz="1200" dirty="0">
                          <a:effectLst/>
                        </a:rPr>
                        <a:t>Étape : Métacognition</a:t>
                      </a:r>
                      <a:endParaRPr lang="en-US" sz="1200" dirty="0">
                        <a:effectLst/>
                      </a:endParaRPr>
                    </a:p>
                    <a:p>
                      <a:pPr>
                        <a:lnSpc>
                          <a:spcPct val="107000"/>
                        </a:lnSpc>
                        <a:spcAft>
                          <a:spcPts val="0"/>
                        </a:spcAft>
                      </a:pPr>
                      <a:r>
                        <a:rPr lang="fr-FR" sz="1200" dirty="0">
                          <a:effectLst/>
                        </a:rPr>
                        <a:t> </a:t>
                      </a:r>
                      <a:endParaRPr lang="en-US" sz="1200" dirty="0">
                        <a:effectLst/>
                      </a:endParaRPr>
                    </a:p>
                    <a:p>
                      <a:pPr>
                        <a:lnSpc>
                          <a:spcPct val="107000"/>
                        </a:lnSpc>
                        <a:spcAft>
                          <a:spcPts val="0"/>
                        </a:spcAft>
                      </a:pPr>
                      <a:r>
                        <a:rPr lang="fr-FR" sz="1200" dirty="0">
                          <a:effectLst/>
                        </a:rPr>
                        <a:t>Identification des difficultés de compréhension.</a:t>
                      </a:r>
                      <a:endParaRPr lang="en-US" sz="1200" dirty="0">
                        <a:effectLst/>
                      </a:endParaRPr>
                    </a:p>
                    <a:p>
                      <a:pPr>
                        <a:lnSpc>
                          <a:spcPct val="107000"/>
                        </a:lnSpc>
                        <a:spcAft>
                          <a:spcPts val="0"/>
                        </a:spcAft>
                      </a:pPr>
                      <a:r>
                        <a:rPr lang="fr-FR" sz="1200" dirty="0">
                          <a:effectLst/>
                        </a:rPr>
                        <a:t>Formalisation et explicitation de stratégies possibles pour y remédier, en autonomie, à ces obstacles. </a:t>
                      </a:r>
                      <a:endParaRPr lang="en-US" sz="1200" dirty="0">
                        <a:effectLst/>
                      </a:endParaRPr>
                    </a:p>
                    <a:p>
                      <a:pPr>
                        <a:lnSpc>
                          <a:spcPct val="107000"/>
                        </a:lnSpc>
                        <a:spcAft>
                          <a:spcPts val="0"/>
                        </a:spcAft>
                      </a:pPr>
                      <a:r>
                        <a:rPr lang="fr-FR" sz="1200" dirty="0">
                          <a:effectLst/>
                        </a:rPr>
                        <a:t>Cette étape peut être distillée tout au long de la séance et peut faire l’objet d’un support distinct de trace écrite. </a:t>
                      </a:r>
                      <a:endParaRPr lang="en-US" sz="12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52954" marR="52954" marT="7498" marB="0"/>
                </a:tc>
                <a:extLst>
                  <a:ext uri="{0D108BD9-81ED-4DB2-BD59-A6C34878D82A}">
                    <a16:rowId xmlns:a16="http://schemas.microsoft.com/office/drawing/2014/main" val="214803068"/>
                  </a:ext>
                </a:extLst>
              </a:tr>
            </a:tbl>
          </a:graphicData>
        </a:graphic>
      </p:graphicFrame>
    </p:spTree>
    <p:extLst>
      <p:ext uri="{BB962C8B-B14F-4D97-AF65-F5344CB8AC3E}">
        <p14:creationId xmlns:p14="http://schemas.microsoft.com/office/powerpoint/2010/main" val="17360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6" name="Group 3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4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4" name="Rectangle 53">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E2D68A-9B05-4B02-8E3B-E084731F190E}"/>
              </a:ext>
            </a:extLst>
          </p:cNvPr>
          <p:cNvSpPr>
            <a:spLocks noGrp="1"/>
          </p:cNvSpPr>
          <p:nvPr>
            <p:ph type="title"/>
          </p:nvPr>
        </p:nvSpPr>
        <p:spPr>
          <a:xfrm>
            <a:off x="2589213" y="4775200"/>
            <a:ext cx="8915399" cy="823448"/>
          </a:xfrm>
        </p:spPr>
        <p:txBody>
          <a:bodyPr vert="horz" lIns="91440" tIns="45720" rIns="91440" bIns="45720" rtlCol="0" anchor="b">
            <a:normAutofit/>
          </a:bodyPr>
          <a:lstStyle/>
          <a:p>
            <a:pPr>
              <a:lnSpc>
                <a:spcPct val="90000"/>
              </a:lnSpc>
            </a:pPr>
            <a:r>
              <a:rPr lang="en-US" sz="3700" dirty="0">
                <a:solidFill>
                  <a:srgbClr val="74694D"/>
                </a:solidFill>
              </a:rPr>
              <a:t>Le Jigsaw : </a:t>
            </a:r>
            <a:r>
              <a:rPr lang="en-US" sz="3700" dirty="0" err="1">
                <a:solidFill>
                  <a:srgbClr val="74694D"/>
                </a:solidFill>
              </a:rPr>
              <a:t>agir</a:t>
            </a:r>
            <a:r>
              <a:rPr lang="en-US" sz="3700" dirty="0">
                <a:solidFill>
                  <a:srgbClr val="74694D"/>
                </a:solidFill>
              </a:rPr>
              <a:t> sur le </a:t>
            </a:r>
            <a:r>
              <a:rPr lang="en-US" sz="3700" dirty="0" err="1">
                <a:solidFill>
                  <a:srgbClr val="74694D"/>
                </a:solidFill>
              </a:rPr>
              <a:t>climat</a:t>
            </a:r>
            <a:r>
              <a:rPr lang="en-US" sz="3700" dirty="0">
                <a:solidFill>
                  <a:srgbClr val="74694D"/>
                </a:solidFill>
              </a:rPr>
              <a:t> </a:t>
            </a:r>
            <a:r>
              <a:rPr lang="en-US" sz="3700" dirty="0" err="1">
                <a:solidFill>
                  <a:srgbClr val="74694D"/>
                </a:solidFill>
              </a:rPr>
              <a:t>scolaire</a:t>
            </a:r>
            <a:r>
              <a:rPr lang="en-US" sz="3700" dirty="0">
                <a:solidFill>
                  <a:srgbClr val="74694D"/>
                </a:solidFill>
              </a:rPr>
              <a:t> </a:t>
            </a:r>
          </a:p>
        </p:txBody>
      </p:sp>
      <p:sp>
        <p:nvSpPr>
          <p:cNvPr id="56" name="Rectangle 55">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4694D"/>
          </a:solidFill>
          <a:ln>
            <a:noFill/>
          </a:ln>
          <a:effectLst/>
        </p:spPr>
        <p:style>
          <a:lnRef idx="1">
            <a:schemeClr val="accent1"/>
          </a:lnRef>
          <a:fillRef idx="3">
            <a:schemeClr val="accent1"/>
          </a:fillRef>
          <a:effectRef idx="2">
            <a:schemeClr val="accent1"/>
          </a:effectRef>
          <a:fontRef idx="minor">
            <a:schemeClr val="lt1"/>
          </a:fontRef>
        </p:style>
      </p:sp>
      <p:pic>
        <p:nvPicPr>
          <p:cNvPr id="6" name="Espace réservé du contenu 5" descr="Une image contenant capture d’écran&#10;&#10;Description générée automatiquement">
            <a:extLst>
              <a:ext uri="{FF2B5EF4-FFF2-40B4-BE49-F238E27FC236}">
                <a16:creationId xmlns:a16="http://schemas.microsoft.com/office/drawing/2014/main" id="{0E3CB759-6E56-43C0-A87E-77FD6E31F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634963"/>
            <a:ext cx="8066012" cy="4416141"/>
          </a:xfrm>
          <a:prstGeom prst="rect">
            <a:avLst/>
          </a:prstGeom>
        </p:spPr>
      </p:pic>
      <p:sp>
        <p:nvSpPr>
          <p:cNvPr id="58"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81489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2910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capture d’écran&#10;&#10;Description générée automatiquement">
            <a:extLst>
              <a:ext uri="{FF2B5EF4-FFF2-40B4-BE49-F238E27FC236}">
                <a16:creationId xmlns:a16="http://schemas.microsoft.com/office/drawing/2014/main" id="{9AA54F97-25A9-474F-B874-AB60F00F4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52678"/>
            <a:ext cx="10905066" cy="5152643"/>
          </a:xfrm>
          <a:prstGeom prst="rect">
            <a:avLst/>
          </a:prstGeom>
        </p:spPr>
      </p:pic>
    </p:spTree>
    <p:extLst>
      <p:ext uri="{BB962C8B-B14F-4D97-AF65-F5344CB8AC3E}">
        <p14:creationId xmlns:p14="http://schemas.microsoft.com/office/powerpoint/2010/main" val="23139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4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10;&#10;Description générée automatiquement">
            <a:extLst>
              <a:ext uri="{FF2B5EF4-FFF2-40B4-BE49-F238E27FC236}">
                <a16:creationId xmlns:a16="http://schemas.microsoft.com/office/drawing/2014/main" id="{F3163C1D-F98E-456E-AB9D-DB17E2BB9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07203"/>
            <a:ext cx="10905066" cy="5043593"/>
          </a:xfrm>
          <a:prstGeom prst="rect">
            <a:avLst/>
          </a:prstGeom>
        </p:spPr>
      </p:pic>
    </p:spTree>
    <p:extLst>
      <p:ext uri="{BB962C8B-B14F-4D97-AF65-F5344CB8AC3E}">
        <p14:creationId xmlns:p14="http://schemas.microsoft.com/office/powerpoint/2010/main" val="326929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 oiseau&#10;&#10;Description générée automatiquement">
            <a:extLst>
              <a:ext uri="{FF2B5EF4-FFF2-40B4-BE49-F238E27FC236}">
                <a16:creationId xmlns:a16="http://schemas.microsoft.com/office/drawing/2014/main" id="{A211C5C4-1189-4A1A-A1B5-6B0ED68D2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98154"/>
            <a:ext cx="10905066" cy="5261692"/>
          </a:xfrm>
          <a:prstGeom prst="rect">
            <a:avLst/>
          </a:prstGeom>
        </p:spPr>
      </p:pic>
    </p:spTree>
    <p:extLst>
      <p:ext uri="{BB962C8B-B14F-4D97-AF65-F5344CB8AC3E}">
        <p14:creationId xmlns:p14="http://schemas.microsoft.com/office/powerpoint/2010/main" val="298161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10;&#10;Description générée automatiquement">
            <a:extLst>
              <a:ext uri="{FF2B5EF4-FFF2-40B4-BE49-F238E27FC236}">
                <a16:creationId xmlns:a16="http://schemas.microsoft.com/office/drawing/2014/main" id="{E6948F42-A9A0-43C5-9A13-FF000B9DC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520" y="643467"/>
            <a:ext cx="8842960" cy="5571066"/>
          </a:xfrm>
          <a:prstGeom prst="rect">
            <a:avLst/>
          </a:prstGeom>
        </p:spPr>
      </p:pic>
    </p:spTree>
    <p:extLst>
      <p:ext uri="{BB962C8B-B14F-4D97-AF65-F5344CB8AC3E}">
        <p14:creationId xmlns:p14="http://schemas.microsoft.com/office/powerpoint/2010/main" val="156993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oiseau, homme&#10;&#10;Description générée automatiquement">
            <a:extLst>
              <a:ext uri="{FF2B5EF4-FFF2-40B4-BE49-F238E27FC236}">
                <a16:creationId xmlns:a16="http://schemas.microsoft.com/office/drawing/2014/main" id="{4DA93B04-C00C-4BA5-B1B1-103ECEF5F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021" y="643467"/>
            <a:ext cx="9323958" cy="5571066"/>
          </a:xfrm>
          <a:prstGeom prst="rect">
            <a:avLst/>
          </a:prstGeom>
        </p:spPr>
      </p:pic>
    </p:spTree>
    <p:extLst>
      <p:ext uri="{BB962C8B-B14F-4D97-AF65-F5344CB8AC3E}">
        <p14:creationId xmlns:p14="http://schemas.microsoft.com/office/powerpoint/2010/main" val="222991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apture d’écran&#10;&#10;Description générée automatiquement">
            <a:extLst>
              <a:ext uri="{FF2B5EF4-FFF2-40B4-BE49-F238E27FC236}">
                <a16:creationId xmlns:a16="http://schemas.microsoft.com/office/drawing/2014/main" id="{2ACC0FA3-793F-4E34-835C-E7A8D0CA4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148" y="643467"/>
            <a:ext cx="8913703" cy="5571066"/>
          </a:xfrm>
          <a:prstGeom prst="rect">
            <a:avLst/>
          </a:prstGeom>
        </p:spPr>
      </p:pic>
    </p:spTree>
    <p:extLst>
      <p:ext uri="{BB962C8B-B14F-4D97-AF65-F5344CB8AC3E}">
        <p14:creationId xmlns:p14="http://schemas.microsoft.com/office/powerpoint/2010/main" val="304011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B5898079-081F-4617-AC6B-429026673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78CFAC-8641-4EB3-87EB-B956B87022F5}"/>
              </a:ext>
            </a:extLst>
          </p:cNvPr>
          <p:cNvSpPr>
            <a:spLocks noGrp="1"/>
          </p:cNvSpPr>
          <p:nvPr>
            <p:ph type="title"/>
          </p:nvPr>
        </p:nvSpPr>
        <p:spPr>
          <a:xfrm>
            <a:off x="205245" y="146354"/>
            <a:ext cx="5566631" cy="1458324"/>
          </a:xfrm>
        </p:spPr>
        <p:txBody>
          <a:bodyPr vert="horz" lIns="91440" tIns="45720" rIns="91440" bIns="45720" rtlCol="0" anchor="t">
            <a:normAutofit fontScale="90000"/>
          </a:bodyPr>
          <a:lstStyle/>
          <a:p>
            <a:r>
              <a:rPr lang="fr-FR" sz="3300" dirty="0"/>
              <a:t>Types de questionnaires et modalités à réfléchir avec les enseignants</a:t>
            </a:r>
          </a:p>
        </p:txBody>
      </p:sp>
      <p:sp>
        <p:nvSpPr>
          <p:cNvPr id="49" name="Rectangle 48">
            <a:extLst>
              <a:ext uri="{FF2B5EF4-FFF2-40B4-BE49-F238E27FC236}">
                <a16:creationId xmlns:a16="http://schemas.microsoft.com/office/drawing/2014/main" id="{BB829EC8-5B3D-469E-942E-5E6E569E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6F390098-2685-44D7-A4C9-872130E93AA6}"/>
              </a:ext>
            </a:extLst>
          </p:cNvPr>
          <p:cNvSpPr>
            <a:spLocks noGrp="1"/>
          </p:cNvSpPr>
          <p:nvPr>
            <p:ph sz="half" idx="1"/>
          </p:nvPr>
        </p:nvSpPr>
        <p:spPr>
          <a:xfrm>
            <a:off x="649225" y="2133600"/>
            <a:ext cx="5122652" cy="3759253"/>
          </a:xfrm>
        </p:spPr>
        <p:txBody>
          <a:bodyPr vert="horz" lIns="91440" tIns="45720" rIns="91440" bIns="45720" rtlCol="0">
            <a:normAutofit fontScale="92500" lnSpcReduction="10000"/>
          </a:bodyPr>
          <a:lstStyle/>
          <a:p>
            <a:r>
              <a:rPr lang="fr-FR" sz="2400" dirty="0"/>
              <a:t>Construire le questionnaire en fonction de l’objectif</a:t>
            </a:r>
          </a:p>
          <a:p>
            <a:r>
              <a:rPr lang="fr-FR" sz="2400" dirty="0"/>
              <a:t>Faire réfléchir sur l’ensemble du document</a:t>
            </a:r>
          </a:p>
          <a:p>
            <a:r>
              <a:rPr lang="fr-FR" sz="2400" dirty="0"/>
              <a:t>Faire réfléchir à partir de citations/d’extraits</a:t>
            </a:r>
          </a:p>
          <a:p>
            <a:r>
              <a:rPr lang="fr-FR" sz="2400" dirty="0"/>
              <a:t>Réfléchir à des questions sur l’explicite et les implicites du texte </a:t>
            </a:r>
          </a:p>
          <a:p>
            <a:r>
              <a:rPr lang="fr-FR" sz="2400" dirty="0"/>
              <a:t>Pas de questions de détail / anecdotiques</a:t>
            </a:r>
          </a:p>
        </p:txBody>
      </p:sp>
      <p:pic>
        <p:nvPicPr>
          <p:cNvPr id="8" name="Espace réservé du contenu 7" descr="Une image contenant capture d’écran&#10;&#10;Description générée automatiquement">
            <a:extLst>
              <a:ext uri="{FF2B5EF4-FFF2-40B4-BE49-F238E27FC236}">
                <a16:creationId xmlns:a16="http://schemas.microsoft.com/office/drawing/2014/main" id="{71BCA64C-0261-432A-81E5-35C56147A1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4466" y="3475100"/>
            <a:ext cx="5683745" cy="32234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Espace réservé du contenu 5" descr="Une image contenant capture d’écran&#10;&#10;Description générée automatiquement">
            <a:extLst>
              <a:ext uri="{FF2B5EF4-FFF2-40B4-BE49-F238E27FC236}">
                <a16:creationId xmlns:a16="http://schemas.microsoft.com/office/drawing/2014/main" id="{2CBD82CB-AAF7-4270-9168-571A8D19E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6" y="228600"/>
            <a:ext cx="5715314" cy="29109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1" name="Freeform 12">
            <a:extLst>
              <a:ext uri="{FF2B5EF4-FFF2-40B4-BE49-F238E27FC236}">
                <a16:creationId xmlns:a16="http://schemas.microsoft.com/office/drawing/2014/main" id="{55D72A3F-A083-4502-838A-2C32C9800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9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0EB97FB-F687-4EB3-8A07-4B3B238360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err="1">
                <a:solidFill>
                  <a:srgbClr val="FFFFFF"/>
                </a:solidFill>
                <a:latin typeface="+mj-lt"/>
                <a:ea typeface="+mj-ea"/>
                <a:cs typeface="+mj-cs"/>
              </a:rPr>
              <a:t>Étape</a:t>
            </a:r>
            <a:r>
              <a:rPr lang="en-US" sz="4800" kern="1200" dirty="0">
                <a:solidFill>
                  <a:srgbClr val="FFFFFF"/>
                </a:solidFill>
                <a:latin typeface="+mj-lt"/>
                <a:ea typeface="+mj-ea"/>
                <a:cs typeface="+mj-cs"/>
              </a:rPr>
              <a:t> 1 : </a:t>
            </a:r>
            <a:r>
              <a:rPr lang="en-US" sz="4800" kern="1200" dirty="0" err="1">
                <a:solidFill>
                  <a:srgbClr val="FFFFFF"/>
                </a:solidFill>
                <a:latin typeface="+mj-lt"/>
                <a:ea typeface="+mj-ea"/>
                <a:cs typeface="+mj-cs"/>
              </a:rPr>
              <a:t>Îlots</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maisons</a:t>
            </a:r>
            <a:r>
              <a:rPr lang="en-US" sz="4800" kern="1200" dirty="0">
                <a:solidFill>
                  <a:srgbClr val="FFFFFF"/>
                </a:solidFill>
                <a:latin typeface="+mj-lt"/>
                <a:ea typeface="+mj-ea"/>
                <a:cs typeface="+mj-cs"/>
              </a:rPr>
              <a:t> </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table, jeu&#10;&#10;Description générée automatiquement">
            <a:extLst>
              <a:ext uri="{FF2B5EF4-FFF2-40B4-BE49-F238E27FC236}">
                <a16:creationId xmlns:a16="http://schemas.microsoft.com/office/drawing/2014/main" id="{E905FB3B-D0EF-4C7E-ADA1-DAF7C232F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808942"/>
            <a:ext cx="6553545" cy="5248057"/>
          </a:xfrm>
          <a:prstGeom prst="rect">
            <a:avLst/>
          </a:prstGeom>
        </p:spPr>
      </p:pic>
      <p:sp>
        <p:nvSpPr>
          <p:cNvPr id="6" name="ZoneTexte 5">
            <a:extLst>
              <a:ext uri="{FF2B5EF4-FFF2-40B4-BE49-F238E27FC236}">
                <a16:creationId xmlns:a16="http://schemas.microsoft.com/office/drawing/2014/main" id="{FC0C9E15-57AF-4A7A-B1E2-8B3C672F1ACE}"/>
              </a:ext>
            </a:extLst>
          </p:cNvPr>
          <p:cNvSpPr txBox="1"/>
          <p:nvPr/>
        </p:nvSpPr>
        <p:spPr>
          <a:xfrm>
            <a:off x="605444" y="4342015"/>
            <a:ext cx="38792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Choisissez un numéro dans votre groupe.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Qui lira le paragraphe 1 ? Le 2 ?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4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4A6C0-87F8-457D-ADF9-0BB13D853497}"/>
              </a:ext>
            </a:extLst>
          </p:cNvPr>
          <p:cNvSpPr>
            <a:spLocks noGrp="1"/>
          </p:cNvSpPr>
          <p:nvPr>
            <p:ph type="title"/>
          </p:nvPr>
        </p:nvSpPr>
        <p:spPr/>
        <p:txBody>
          <a:bodyPr/>
          <a:lstStyle/>
          <a:p>
            <a:r>
              <a:rPr lang="fr-FR" dirty="0"/>
              <a:t>Pour un texte dans le 1</a:t>
            </a:r>
            <a:r>
              <a:rPr lang="fr-FR" baseline="30000" dirty="0"/>
              <a:t>er</a:t>
            </a:r>
            <a:r>
              <a:rPr lang="fr-FR" dirty="0"/>
              <a:t> degré : </a:t>
            </a:r>
            <a:br>
              <a:rPr lang="fr-FR" dirty="0"/>
            </a:br>
            <a:r>
              <a:rPr lang="fr-FR" dirty="0"/>
              <a:t>Jack et le haricot magique </a:t>
            </a:r>
          </a:p>
        </p:txBody>
      </p:sp>
      <p:sp>
        <p:nvSpPr>
          <p:cNvPr id="3" name="Espace réservé du contenu 2">
            <a:extLst>
              <a:ext uri="{FF2B5EF4-FFF2-40B4-BE49-F238E27FC236}">
                <a16:creationId xmlns:a16="http://schemas.microsoft.com/office/drawing/2014/main" id="{C4B8F995-E932-49B7-AC01-D94C11313F81}"/>
              </a:ext>
            </a:extLst>
          </p:cNvPr>
          <p:cNvSpPr>
            <a:spLocks noGrp="1"/>
          </p:cNvSpPr>
          <p:nvPr>
            <p:ph idx="1"/>
          </p:nvPr>
        </p:nvSpPr>
        <p:spPr>
          <a:xfrm>
            <a:off x="2592924" y="2037976"/>
            <a:ext cx="9194523" cy="4662082"/>
          </a:xfrm>
        </p:spPr>
        <p:txBody>
          <a:bodyPr>
            <a:normAutofit lnSpcReduction="10000"/>
          </a:bodyPr>
          <a:lstStyle/>
          <a:p>
            <a:r>
              <a:rPr lang="fr-FR" sz="2000" dirty="0"/>
              <a:t>1.	Lorsque débute l’histoire, Jack et sa maman :</a:t>
            </a:r>
          </a:p>
          <a:p>
            <a:endParaRPr lang="fr-FR" sz="2000" dirty="0"/>
          </a:p>
          <a:p>
            <a:pPr marL="0" indent="0">
              <a:buNone/>
            </a:pPr>
            <a:r>
              <a:rPr lang="fr-FR" sz="2000" dirty="0"/>
              <a:t>a)	vivent dans un château.</a:t>
            </a:r>
          </a:p>
          <a:p>
            <a:pPr marL="0" indent="0">
              <a:buNone/>
            </a:pPr>
            <a:r>
              <a:rPr lang="fr-FR" sz="2000" dirty="0"/>
              <a:t>b)	sont pauvres et n’ont plus de quoi se nourrir.</a:t>
            </a:r>
          </a:p>
          <a:p>
            <a:pPr marL="0" indent="0">
              <a:buNone/>
            </a:pPr>
            <a:endParaRPr lang="fr-FR" sz="2000" dirty="0"/>
          </a:p>
          <a:p>
            <a:r>
              <a:rPr lang="fr-FR" sz="2000" dirty="0"/>
              <a:t>5.	Lors de son dernier passage au château de l’ogre, on peut lire :</a:t>
            </a:r>
          </a:p>
          <a:p>
            <a:pPr marL="0" indent="0">
              <a:buNone/>
            </a:pPr>
            <a:r>
              <a:rPr lang="fr-FR" sz="2000" dirty="0"/>
              <a:t>« Cette fois-ci il jugea plus prudent de ne pas se faire voir de la géante»  Qu’est ce que cela veut dire ?</a:t>
            </a:r>
          </a:p>
          <a:p>
            <a:endParaRPr lang="fr-FR" sz="2000" dirty="0"/>
          </a:p>
          <a:p>
            <a:pPr marL="457200" indent="-457200">
              <a:buAutoNum type="alphaLcParenR"/>
            </a:pPr>
            <a:r>
              <a:rPr lang="fr-FR" sz="2000" dirty="0"/>
              <a:t>Jack sait que la femme de l’ogre ne l’aidera plus et il se méfie d’elle.</a:t>
            </a:r>
          </a:p>
          <a:p>
            <a:pPr marL="457200" indent="-457200">
              <a:buAutoNum type="alphaLcParenR"/>
            </a:pPr>
            <a:r>
              <a:rPr lang="fr-FR" sz="2000" dirty="0"/>
              <a:t>Il veut la protéger pour que son mari l’ogre ne se fâche pas contre elle.</a:t>
            </a:r>
          </a:p>
          <a:p>
            <a:endParaRPr lang="fr-FR" sz="2000" dirty="0"/>
          </a:p>
          <a:p>
            <a:endParaRPr lang="fr-FR" dirty="0"/>
          </a:p>
        </p:txBody>
      </p:sp>
    </p:spTree>
    <p:extLst>
      <p:ext uri="{BB962C8B-B14F-4D97-AF65-F5344CB8AC3E}">
        <p14:creationId xmlns:p14="http://schemas.microsoft.com/office/powerpoint/2010/main" val="30137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AD5B6-98FA-4945-991B-ABDAE095150F}"/>
              </a:ext>
            </a:extLst>
          </p:cNvPr>
          <p:cNvSpPr>
            <a:spLocks noGrp="1"/>
          </p:cNvSpPr>
          <p:nvPr>
            <p:ph type="title"/>
          </p:nvPr>
        </p:nvSpPr>
        <p:spPr/>
        <p:txBody>
          <a:bodyPr/>
          <a:lstStyle/>
          <a:p>
            <a:r>
              <a:rPr lang="fr-FR" dirty="0"/>
              <a:t>Objectifs de travail</a:t>
            </a:r>
          </a:p>
        </p:txBody>
      </p:sp>
      <p:sp>
        <p:nvSpPr>
          <p:cNvPr id="3" name="Espace réservé du contenu 2">
            <a:extLst>
              <a:ext uri="{FF2B5EF4-FFF2-40B4-BE49-F238E27FC236}">
                <a16:creationId xmlns:a16="http://schemas.microsoft.com/office/drawing/2014/main" id="{B29DA4B7-56B1-4B13-B17A-B6C09AAA39F6}"/>
              </a:ext>
            </a:extLst>
          </p:cNvPr>
          <p:cNvSpPr>
            <a:spLocks noGrp="1"/>
          </p:cNvSpPr>
          <p:nvPr>
            <p:ph idx="1"/>
          </p:nvPr>
        </p:nvSpPr>
        <p:spPr/>
        <p:txBody>
          <a:bodyPr>
            <a:normAutofit lnSpcReduction="10000"/>
          </a:bodyPr>
          <a:lstStyle/>
          <a:p>
            <a:pPr marL="6350" marR="17145" indent="-6350" algn="just">
              <a:lnSpc>
                <a:spcPct val="104000"/>
              </a:lnSpc>
              <a:spcAft>
                <a:spcPts val="545"/>
              </a:spcAft>
            </a:pPr>
            <a:endParaRPr lang="fr-FR" sz="2400" b="1" dirty="0">
              <a:solidFill>
                <a:srgbClr val="000000"/>
              </a:solidFill>
              <a:ea typeface="Arial" panose="020B0604020202020204" pitchFamily="34" charset="0"/>
            </a:endParaRPr>
          </a:p>
          <a:p>
            <a:pPr marL="6350" marR="17145" indent="-6350" algn="just">
              <a:lnSpc>
                <a:spcPct val="104000"/>
              </a:lnSpc>
              <a:spcAft>
                <a:spcPts val="545"/>
              </a:spcAft>
            </a:pPr>
            <a:r>
              <a:rPr lang="fr-FR" sz="2400" b="1" dirty="0">
                <a:solidFill>
                  <a:srgbClr val="000000"/>
                </a:solidFill>
                <a:ea typeface="Arial" panose="020B0604020202020204" pitchFamily="34" charset="0"/>
              </a:rPr>
              <a:t> Compréhension globale : </a:t>
            </a:r>
            <a:r>
              <a:rPr lang="fr-FR" sz="2400" dirty="0">
                <a:solidFill>
                  <a:srgbClr val="000000"/>
                </a:solidFill>
                <a:ea typeface="Arial" panose="020B0604020202020204" pitchFamily="34" charset="0"/>
              </a:rPr>
              <a:t> compétences de lecture (personnages, contexte, lexique, etc.)</a:t>
            </a:r>
            <a:endParaRPr lang="fr-FR" sz="2400" dirty="0">
              <a:solidFill>
                <a:srgbClr val="000000"/>
              </a:solidFill>
              <a:effectLst/>
              <a:ea typeface="Arial" panose="020B0604020202020204" pitchFamily="34" charset="0"/>
            </a:endParaRPr>
          </a:p>
          <a:p>
            <a:pPr marL="0" marR="17145" indent="0" algn="just">
              <a:lnSpc>
                <a:spcPct val="104000"/>
              </a:lnSpc>
              <a:spcAft>
                <a:spcPts val="545"/>
              </a:spcAft>
              <a:buNone/>
            </a:pPr>
            <a:endParaRPr lang="fr-FR" sz="2400" dirty="0">
              <a:solidFill>
                <a:srgbClr val="000000"/>
              </a:solidFill>
              <a:effectLst/>
              <a:ea typeface="Arial" panose="020B0604020202020204" pitchFamily="34" charset="0"/>
            </a:endParaRPr>
          </a:p>
          <a:p>
            <a:pPr marL="6350" marR="17145" indent="-6350" algn="just">
              <a:lnSpc>
                <a:spcPct val="104000"/>
              </a:lnSpc>
              <a:spcAft>
                <a:spcPts val="545"/>
              </a:spcAft>
            </a:pPr>
            <a:r>
              <a:rPr lang="fr-FR" sz="2400" b="1" dirty="0">
                <a:solidFill>
                  <a:srgbClr val="000000"/>
                </a:solidFill>
                <a:ea typeface="Arial" panose="020B0604020202020204" pitchFamily="34" charset="0"/>
              </a:rPr>
              <a:t> </a:t>
            </a:r>
            <a:r>
              <a:rPr lang="fr-FR" sz="2400" b="1" dirty="0">
                <a:solidFill>
                  <a:srgbClr val="000000"/>
                </a:solidFill>
                <a:effectLst/>
                <a:ea typeface="Arial" panose="020B0604020202020204" pitchFamily="34" charset="0"/>
              </a:rPr>
              <a:t>Débat réflexif pour la fin de la séance : </a:t>
            </a:r>
            <a:r>
              <a:rPr lang="fr-FR" sz="2400" dirty="0">
                <a:solidFill>
                  <a:srgbClr val="000000"/>
                </a:solidFill>
                <a:effectLst/>
                <a:ea typeface="Arial" panose="020B0604020202020204" pitchFamily="34" charset="0"/>
              </a:rPr>
              <a:t>la confiance envers le petit vieux, l’audace/curiosité de Jack de monter jusqu’au château.</a:t>
            </a:r>
          </a:p>
          <a:p>
            <a:pPr marL="6350" marR="17145" indent="-6350" algn="just">
              <a:lnSpc>
                <a:spcPct val="104000"/>
              </a:lnSpc>
              <a:spcAft>
                <a:spcPts val="545"/>
              </a:spcAft>
            </a:pPr>
            <a:r>
              <a:rPr lang="fr-FR" sz="2400" dirty="0">
                <a:solidFill>
                  <a:srgbClr val="000000"/>
                </a:solidFill>
              </a:rPr>
              <a:t> </a:t>
            </a:r>
            <a:r>
              <a:rPr lang="fr-FR" sz="2400" b="1" dirty="0">
                <a:solidFill>
                  <a:srgbClr val="000000"/>
                </a:solidFill>
              </a:rPr>
              <a:t>Dilemme moral </a:t>
            </a:r>
            <a:r>
              <a:rPr lang="fr-FR" sz="2400" dirty="0">
                <a:solidFill>
                  <a:srgbClr val="000000"/>
                </a:solidFill>
              </a:rPr>
              <a:t>: « Jack vole. Qu’en pensez – vous ? » </a:t>
            </a:r>
            <a:endParaRPr lang="fr-FR" dirty="0"/>
          </a:p>
        </p:txBody>
      </p:sp>
    </p:spTree>
    <p:extLst>
      <p:ext uri="{BB962C8B-B14F-4D97-AF65-F5344CB8AC3E}">
        <p14:creationId xmlns:p14="http://schemas.microsoft.com/office/powerpoint/2010/main" val="39140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20B62-6C85-492C-B9B3-E9C26799B795}"/>
              </a:ext>
            </a:extLst>
          </p:cNvPr>
          <p:cNvSpPr>
            <a:spLocks noGrp="1"/>
          </p:cNvSpPr>
          <p:nvPr>
            <p:ph type="title"/>
          </p:nvPr>
        </p:nvSpPr>
        <p:spPr>
          <a:xfrm>
            <a:off x="1629295" y="624110"/>
            <a:ext cx="10562705" cy="1280890"/>
          </a:xfrm>
        </p:spPr>
        <p:txBody>
          <a:bodyPr>
            <a:noAutofit/>
          </a:bodyPr>
          <a:lstStyle/>
          <a:p>
            <a:r>
              <a:rPr lang="fr-FR" sz="4000" u="sng" dirty="0"/>
              <a:t>Rappel de récit </a:t>
            </a:r>
            <a:r>
              <a:rPr lang="fr-FR" sz="4000" dirty="0"/>
              <a:t>: apprendre à raconter</a:t>
            </a:r>
            <a:br>
              <a:rPr lang="fr-FR" sz="4000" dirty="0"/>
            </a:br>
            <a:r>
              <a:rPr lang="fr-FR" sz="4000" dirty="0"/>
              <a:t>élément essentiel constituant du Jigsaw </a:t>
            </a:r>
            <a:br>
              <a:rPr lang="fr-FR" sz="4000" dirty="0"/>
            </a:br>
            <a:endParaRPr lang="fr-FR" sz="4000" dirty="0"/>
          </a:p>
        </p:txBody>
      </p:sp>
      <p:sp>
        <p:nvSpPr>
          <p:cNvPr id="3" name="Espace réservé du contenu 2">
            <a:extLst>
              <a:ext uri="{FF2B5EF4-FFF2-40B4-BE49-F238E27FC236}">
                <a16:creationId xmlns:a16="http://schemas.microsoft.com/office/drawing/2014/main" id="{C3E979E3-A034-4AFA-BE2C-72A97EC44D77}"/>
              </a:ext>
            </a:extLst>
          </p:cNvPr>
          <p:cNvSpPr>
            <a:spLocks noGrp="1"/>
          </p:cNvSpPr>
          <p:nvPr>
            <p:ph idx="1"/>
          </p:nvPr>
        </p:nvSpPr>
        <p:spPr>
          <a:xfrm>
            <a:off x="1695796" y="2133600"/>
            <a:ext cx="9808816" cy="4450080"/>
          </a:xfrm>
        </p:spPr>
        <p:txBody>
          <a:bodyPr>
            <a:normAutofit/>
          </a:bodyPr>
          <a:lstStyle/>
          <a:p>
            <a:pPr>
              <a:lnSpc>
                <a:spcPct val="115000"/>
              </a:lnSpc>
              <a:buFont typeface="Calibri" panose="020F0502020204030204" pitchFamily="34" charset="0"/>
              <a:buChar char="-"/>
            </a:pPr>
            <a:r>
              <a:rPr lang="fr-FR" sz="3200" dirty="0" err="1">
                <a:effectLst/>
                <a:ea typeface="Calibri" panose="020F0502020204030204" pitchFamily="34" charset="0"/>
                <a:cs typeface="Times New Roman" panose="02020603050405020304" pitchFamily="18" charset="0"/>
              </a:rPr>
              <a:t>Co-construire</a:t>
            </a:r>
            <a:r>
              <a:rPr lang="fr-FR" sz="3200" dirty="0">
                <a:effectLst/>
                <a:ea typeface="Calibri" panose="020F0502020204030204" pitchFamily="34" charset="0"/>
                <a:cs typeface="Times New Roman" panose="02020603050405020304" pitchFamily="18" charset="0"/>
              </a:rPr>
              <a:t> et mettre en évidence des critères d’un rappel réussi  : reformulation complète, fidèle…</a:t>
            </a:r>
          </a:p>
          <a:p>
            <a:pPr>
              <a:lnSpc>
                <a:spcPct val="115000"/>
              </a:lnSpc>
              <a:buFont typeface="Calibri" panose="020F0502020204030204" pitchFamily="34" charset="0"/>
              <a:buChar char="-"/>
            </a:pPr>
            <a:r>
              <a:rPr lang="fr-FR" sz="3200" dirty="0">
                <a:ea typeface="Calibri" panose="020F0502020204030204" pitchFamily="34" charset="0"/>
                <a:cs typeface="Times New Roman" panose="02020603050405020304" pitchFamily="18" charset="0"/>
              </a:rPr>
              <a:t>P</a:t>
            </a:r>
            <a:r>
              <a:rPr lang="fr-FR" sz="3200" dirty="0">
                <a:effectLst/>
                <a:ea typeface="Calibri" panose="020F0502020204030204" pitchFamily="34" charset="0"/>
                <a:cs typeface="Times New Roman" panose="02020603050405020304" pitchFamily="18" charset="0"/>
              </a:rPr>
              <a:t>résenter les procédures mises en jeu par la reformulation </a:t>
            </a:r>
          </a:p>
          <a:p>
            <a:pPr marL="342900" lvl="0" indent="-342900">
              <a:lnSpc>
                <a:spcPct val="115000"/>
              </a:lnSpc>
              <a:spcAft>
                <a:spcPts val="1000"/>
              </a:spcAft>
              <a:buFont typeface="Calibri" panose="020F0502020204030204" pitchFamily="34" charset="0"/>
              <a:buChar char="-"/>
            </a:pPr>
            <a:r>
              <a:rPr lang="fr-FR" sz="3200" dirty="0">
                <a:effectLst/>
                <a:ea typeface="Calibri" panose="020F0502020204030204" pitchFamily="34" charset="0"/>
                <a:cs typeface="Times New Roman" panose="02020603050405020304" pitchFamily="18" charset="0"/>
              </a:rPr>
              <a:t>Utiliser en autonomie les stratégies avec l’appui d’une grille évaluative</a:t>
            </a:r>
            <a:endParaRPr lang="fr-FR" sz="2400" dirty="0"/>
          </a:p>
        </p:txBody>
      </p:sp>
    </p:spTree>
    <p:extLst>
      <p:ext uri="{BB962C8B-B14F-4D97-AF65-F5344CB8AC3E}">
        <p14:creationId xmlns:p14="http://schemas.microsoft.com/office/powerpoint/2010/main" val="19556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A09A9C-881F-48A6-B4DA-2A90B3B3295F}"/>
              </a:ext>
            </a:extLst>
          </p:cNvPr>
          <p:cNvSpPr>
            <a:spLocks noGrp="1"/>
          </p:cNvSpPr>
          <p:nvPr>
            <p:ph type="title"/>
          </p:nvPr>
        </p:nvSpPr>
        <p:spPr>
          <a:xfrm>
            <a:off x="649225" y="645106"/>
            <a:ext cx="3650278" cy="1239112"/>
          </a:xfrm>
        </p:spPr>
        <p:txBody>
          <a:bodyPr>
            <a:noAutofit/>
          </a:bodyPr>
          <a:lstStyle/>
          <a:p>
            <a:pPr>
              <a:lnSpc>
                <a:spcPct val="90000"/>
              </a:lnSpc>
            </a:pPr>
            <a:r>
              <a:rPr lang="fr-FR" sz="3200" dirty="0"/>
              <a:t>Travailler et évaluer le rappel de récit </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097A9845-D251-46E4-A8CB-5FC4E95A2F47}"/>
              </a:ext>
            </a:extLst>
          </p:cNvPr>
          <p:cNvSpPr>
            <a:spLocks noGrp="1"/>
          </p:cNvSpPr>
          <p:nvPr>
            <p:ph idx="1"/>
          </p:nvPr>
        </p:nvSpPr>
        <p:spPr>
          <a:xfrm>
            <a:off x="649225" y="2133600"/>
            <a:ext cx="3650278" cy="3759253"/>
          </a:xfrm>
        </p:spPr>
        <p:txBody>
          <a:bodyPr>
            <a:normAutofit fontScale="92500" lnSpcReduction="20000"/>
          </a:bodyPr>
          <a:lstStyle/>
          <a:p>
            <a:r>
              <a:rPr lang="fr-FR" sz="2400" dirty="0"/>
              <a:t>Matérialiser l’interaction entre le lecteur et le texte</a:t>
            </a:r>
          </a:p>
          <a:p>
            <a:r>
              <a:rPr lang="fr-FR" sz="2400" dirty="0"/>
              <a:t>Permet de pratiquer régulièrement pour tous</a:t>
            </a:r>
          </a:p>
          <a:p>
            <a:r>
              <a:rPr lang="fr-FR" sz="2400" dirty="0"/>
              <a:t>Pratique du rappel de récit entre pairs et pas seulement face à l’adulte</a:t>
            </a:r>
            <a:endParaRPr lang="fr-FR" sz="2400" dirty="0">
              <a:highlight>
                <a:srgbClr val="FFFF00"/>
              </a:highlight>
            </a:endParaRPr>
          </a:p>
          <a:p>
            <a:r>
              <a:rPr lang="fr-FR" sz="2400" dirty="0"/>
              <a:t>Pratique </a:t>
            </a:r>
            <a:r>
              <a:rPr lang="fr-FR" sz="2400" b="1" dirty="0"/>
              <a:t>évaluable</a:t>
            </a:r>
          </a:p>
          <a:p>
            <a:endParaRPr lang="fr-FR" dirty="0"/>
          </a:p>
        </p:txBody>
      </p:sp>
      <p:pic>
        <p:nvPicPr>
          <p:cNvPr id="4" name="Espace réservé du contenu 3">
            <a:extLst>
              <a:ext uri="{FF2B5EF4-FFF2-40B4-BE49-F238E27FC236}">
                <a16:creationId xmlns:a16="http://schemas.microsoft.com/office/drawing/2014/main" id="{CE94FD4C-CBA6-434A-93B5-F597511600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813348" y="724304"/>
            <a:ext cx="6565967" cy="5252773"/>
          </a:xfrm>
          <a:prstGeom prst="rect">
            <a:avLst/>
          </a:prstGeom>
          <a:noFill/>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8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9" name="Group 158">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0"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1"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2"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3"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4"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5"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6"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7"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8"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9"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70"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71"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3" name="Group 172">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74"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5"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6"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7"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8"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9"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80"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1"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2"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3"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4"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5"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7" name="Rectangle 186">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9"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91" name="Rectangle 190">
            <a:extLst>
              <a:ext uri="{FF2B5EF4-FFF2-40B4-BE49-F238E27FC236}">
                <a16:creationId xmlns:a16="http://schemas.microsoft.com/office/drawing/2014/main" id="{04FFCB0A-A21A-4D0F-AE1C-6EC8ED79A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481DDC0B-F2D9-4A55-A60C-E0532B46C9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4" name="Freeform 11">
              <a:extLst>
                <a:ext uri="{FF2B5EF4-FFF2-40B4-BE49-F238E27FC236}">
                  <a16:creationId xmlns:a16="http://schemas.microsoft.com/office/drawing/2014/main" id="{60C4C88B-2AA4-43CA-9F8F-3FB2B5D7D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5" name="Freeform 12">
              <a:extLst>
                <a:ext uri="{FF2B5EF4-FFF2-40B4-BE49-F238E27FC236}">
                  <a16:creationId xmlns:a16="http://schemas.microsoft.com/office/drawing/2014/main" id="{1E062DFF-2E6B-420E-AEFE-FB8082B29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6" name="Freeform 13">
              <a:extLst>
                <a:ext uri="{FF2B5EF4-FFF2-40B4-BE49-F238E27FC236}">
                  <a16:creationId xmlns:a16="http://schemas.microsoft.com/office/drawing/2014/main" id="{37DD0A2B-B295-4280-B8DA-0DC58312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7" name="Freeform 14">
              <a:extLst>
                <a:ext uri="{FF2B5EF4-FFF2-40B4-BE49-F238E27FC236}">
                  <a16:creationId xmlns:a16="http://schemas.microsoft.com/office/drawing/2014/main" id="{83B6198C-5321-4CBD-A21D-B413234BF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8" name="Freeform 15">
              <a:extLst>
                <a:ext uri="{FF2B5EF4-FFF2-40B4-BE49-F238E27FC236}">
                  <a16:creationId xmlns:a16="http://schemas.microsoft.com/office/drawing/2014/main" id="{CA21CB5E-7E99-4448-8DD0-FA87EAC3C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9" name="Freeform 16">
              <a:extLst>
                <a:ext uri="{FF2B5EF4-FFF2-40B4-BE49-F238E27FC236}">
                  <a16:creationId xmlns:a16="http://schemas.microsoft.com/office/drawing/2014/main" id="{5675BC7F-097E-4C82-8B98-05F11E34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0" name="Freeform 17">
              <a:extLst>
                <a:ext uri="{FF2B5EF4-FFF2-40B4-BE49-F238E27FC236}">
                  <a16:creationId xmlns:a16="http://schemas.microsoft.com/office/drawing/2014/main" id="{CF36D428-039F-4D57-83E9-C9E49A8EE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1" name="Freeform 18">
              <a:extLst>
                <a:ext uri="{FF2B5EF4-FFF2-40B4-BE49-F238E27FC236}">
                  <a16:creationId xmlns:a16="http://schemas.microsoft.com/office/drawing/2014/main" id="{9C846992-7277-412B-8F89-BF12BBBBE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2" name="Freeform 19">
              <a:extLst>
                <a:ext uri="{FF2B5EF4-FFF2-40B4-BE49-F238E27FC236}">
                  <a16:creationId xmlns:a16="http://schemas.microsoft.com/office/drawing/2014/main" id="{2FFB1517-7128-4059-90D1-7FE4A515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3" name="Freeform 20">
              <a:extLst>
                <a:ext uri="{FF2B5EF4-FFF2-40B4-BE49-F238E27FC236}">
                  <a16:creationId xmlns:a16="http://schemas.microsoft.com/office/drawing/2014/main" id="{C0835D29-A969-4B36-823D-20413585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4" name="Freeform 21">
              <a:extLst>
                <a:ext uri="{FF2B5EF4-FFF2-40B4-BE49-F238E27FC236}">
                  <a16:creationId xmlns:a16="http://schemas.microsoft.com/office/drawing/2014/main" id="{E513FF63-116C-4620-AA46-03788BE5F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5" name="Freeform 22">
              <a:extLst>
                <a:ext uri="{FF2B5EF4-FFF2-40B4-BE49-F238E27FC236}">
                  <a16:creationId xmlns:a16="http://schemas.microsoft.com/office/drawing/2014/main" id="{EF361EF8-880C-41F9-8051-9F05A8C20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6" name="ZoneTexte 5">
            <a:extLst>
              <a:ext uri="{FF2B5EF4-FFF2-40B4-BE49-F238E27FC236}">
                <a16:creationId xmlns:a16="http://schemas.microsoft.com/office/drawing/2014/main" id="{B592EAA6-C001-4CD0-853E-BF494BCCED5A}"/>
              </a:ext>
            </a:extLst>
          </p:cNvPr>
          <p:cNvSpPr txBox="1"/>
          <p:nvPr/>
        </p:nvSpPr>
        <p:spPr>
          <a:xfrm>
            <a:off x="2589213" y="4529540"/>
            <a:ext cx="8915399" cy="1162423"/>
          </a:xfrm>
          <a:prstGeom prst="rect">
            <a:avLst/>
          </a:prstGeom>
        </p:spPr>
        <p:txBody>
          <a:bodyPr vert="horz" lIns="91440" tIns="45720" rIns="91440" bIns="45720" rtlCol="0" anchor="b">
            <a:normAutofit/>
          </a:bodyPr>
          <a:lstStyle/>
          <a:p>
            <a:pPr algn="ctr">
              <a:spcBef>
                <a:spcPct val="0"/>
              </a:spcBef>
              <a:spcAft>
                <a:spcPts val="600"/>
              </a:spcAft>
            </a:pPr>
            <a:r>
              <a:rPr lang="en-US" sz="3200" dirty="0" err="1">
                <a:solidFill>
                  <a:schemeClr val="tx1">
                    <a:lumMod val="85000"/>
                    <a:lumOff val="15000"/>
                  </a:schemeClr>
                </a:solidFill>
                <a:latin typeface="+mj-lt"/>
                <a:ea typeface="+mj-ea"/>
                <a:cs typeface="+mj-cs"/>
              </a:rPr>
              <a:t>Evaluer</a:t>
            </a:r>
            <a:r>
              <a:rPr lang="en-US" sz="3200" dirty="0">
                <a:solidFill>
                  <a:schemeClr val="tx1">
                    <a:lumMod val="85000"/>
                    <a:lumOff val="15000"/>
                  </a:schemeClr>
                </a:solidFill>
                <a:latin typeface="+mj-lt"/>
                <a:ea typeface="+mj-ea"/>
                <a:cs typeface="+mj-cs"/>
              </a:rPr>
              <a:t>/ </a:t>
            </a:r>
            <a:r>
              <a:rPr lang="en-US" sz="3200" dirty="0" err="1">
                <a:solidFill>
                  <a:schemeClr val="tx1">
                    <a:lumMod val="85000"/>
                    <a:lumOff val="15000"/>
                  </a:schemeClr>
                </a:solidFill>
                <a:latin typeface="+mj-lt"/>
                <a:ea typeface="+mj-ea"/>
                <a:cs typeface="+mj-cs"/>
              </a:rPr>
              <a:t>différencier</a:t>
            </a:r>
            <a:endParaRPr lang="en-US" sz="3200" dirty="0">
              <a:solidFill>
                <a:schemeClr val="tx1">
                  <a:lumMod val="85000"/>
                  <a:lumOff val="15000"/>
                </a:schemeClr>
              </a:solidFill>
              <a:latin typeface="+mj-lt"/>
              <a:ea typeface="+mj-ea"/>
              <a:cs typeface="+mj-cs"/>
            </a:endParaRPr>
          </a:p>
        </p:txBody>
      </p:sp>
      <p:grpSp>
        <p:nvGrpSpPr>
          <p:cNvPr id="207" name="Group 206">
            <a:extLst>
              <a:ext uri="{FF2B5EF4-FFF2-40B4-BE49-F238E27FC236}">
                <a16:creationId xmlns:a16="http://schemas.microsoft.com/office/drawing/2014/main" id="{FBF9A995-2C32-4FB7-B5F3-E417B7DE0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8" name="Freeform 27">
              <a:extLst>
                <a:ext uri="{FF2B5EF4-FFF2-40B4-BE49-F238E27FC236}">
                  <a16:creationId xmlns:a16="http://schemas.microsoft.com/office/drawing/2014/main" id="{0F4ECCFB-A0C2-4B4D-B6E2-77341F6FE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9" name="Freeform 28">
              <a:extLst>
                <a:ext uri="{FF2B5EF4-FFF2-40B4-BE49-F238E27FC236}">
                  <a16:creationId xmlns:a16="http://schemas.microsoft.com/office/drawing/2014/main" id="{5476CBB8-CCD6-4739-8729-8927DC09D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0" name="Freeform 29">
              <a:extLst>
                <a:ext uri="{FF2B5EF4-FFF2-40B4-BE49-F238E27FC236}">
                  <a16:creationId xmlns:a16="http://schemas.microsoft.com/office/drawing/2014/main" id="{695B716E-8BF4-4DD9-96A5-4238FDC07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1" name="Freeform 30">
              <a:extLst>
                <a:ext uri="{FF2B5EF4-FFF2-40B4-BE49-F238E27FC236}">
                  <a16:creationId xmlns:a16="http://schemas.microsoft.com/office/drawing/2014/main" id="{6A3F7DBC-E3BC-4902-BE4C-6F3542E33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2" name="Freeform 31">
              <a:extLst>
                <a:ext uri="{FF2B5EF4-FFF2-40B4-BE49-F238E27FC236}">
                  <a16:creationId xmlns:a16="http://schemas.microsoft.com/office/drawing/2014/main" id="{70379707-5601-41BA-8F25-82825A8E3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3" name="Freeform 32">
              <a:extLst>
                <a:ext uri="{FF2B5EF4-FFF2-40B4-BE49-F238E27FC236}">
                  <a16:creationId xmlns:a16="http://schemas.microsoft.com/office/drawing/2014/main" id="{1C7E7640-A719-4104-8E66-10B2FB84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4" name="Freeform 33">
              <a:extLst>
                <a:ext uri="{FF2B5EF4-FFF2-40B4-BE49-F238E27FC236}">
                  <a16:creationId xmlns:a16="http://schemas.microsoft.com/office/drawing/2014/main" id="{9A4C4222-3F93-463D-9B22-69ECBF8E0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5" name="Freeform 34">
              <a:extLst>
                <a:ext uri="{FF2B5EF4-FFF2-40B4-BE49-F238E27FC236}">
                  <a16:creationId xmlns:a16="http://schemas.microsoft.com/office/drawing/2014/main" id="{B263D752-00B8-466F-A4DD-D4F58CAE1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6" name="Freeform 35">
              <a:extLst>
                <a:ext uri="{FF2B5EF4-FFF2-40B4-BE49-F238E27FC236}">
                  <a16:creationId xmlns:a16="http://schemas.microsoft.com/office/drawing/2014/main" id="{45470F50-BCB7-4793-B6EE-C07E5779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7" name="Freeform 36">
              <a:extLst>
                <a:ext uri="{FF2B5EF4-FFF2-40B4-BE49-F238E27FC236}">
                  <a16:creationId xmlns:a16="http://schemas.microsoft.com/office/drawing/2014/main" id="{3FE3B154-4827-4A59-B611-C15FE093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8" name="Freeform 37">
              <a:extLst>
                <a:ext uri="{FF2B5EF4-FFF2-40B4-BE49-F238E27FC236}">
                  <a16:creationId xmlns:a16="http://schemas.microsoft.com/office/drawing/2014/main" id="{4856C74D-7893-4686-8C69-93ADFAD94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9" name="Freeform 38">
              <a:extLst>
                <a:ext uri="{FF2B5EF4-FFF2-40B4-BE49-F238E27FC236}">
                  <a16:creationId xmlns:a16="http://schemas.microsoft.com/office/drawing/2014/main" id="{D9855B44-5A4E-48D3-B20E-74C69EF51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1" name="Rectangle 220">
            <a:extLst>
              <a:ext uri="{FF2B5EF4-FFF2-40B4-BE49-F238E27FC236}">
                <a16:creationId xmlns:a16="http://schemas.microsoft.com/office/drawing/2014/main" id="{4DF306C4-90F2-4BFE-B2AD-FAFB31C4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8" name="Image 7">
            <a:extLst>
              <a:ext uri="{FF2B5EF4-FFF2-40B4-BE49-F238E27FC236}">
                <a16:creationId xmlns:a16="http://schemas.microsoft.com/office/drawing/2014/main" id="{A77954C1-FE91-40EB-AAF4-EFDD0E3904FE}"/>
              </a:ext>
            </a:extLst>
          </p:cNvPr>
          <p:cNvPicPr>
            <a:picLocks noChangeAspect="1"/>
          </p:cNvPicPr>
          <p:nvPr/>
        </p:nvPicPr>
        <p:blipFill>
          <a:blip r:embed="rId2"/>
          <a:stretch>
            <a:fillRect/>
          </a:stretch>
        </p:blipFill>
        <p:spPr>
          <a:xfrm>
            <a:off x="677423" y="868062"/>
            <a:ext cx="5411038" cy="3895947"/>
          </a:xfrm>
          <a:prstGeom prst="rect">
            <a:avLst/>
          </a:prstGeom>
        </p:spPr>
      </p:pic>
      <p:pic>
        <p:nvPicPr>
          <p:cNvPr id="5" name="Image 4">
            <a:extLst>
              <a:ext uri="{FF2B5EF4-FFF2-40B4-BE49-F238E27FC236}">
                <a16:creationId xmlns:a16="http://schemas.microsoft.com/office/drawing/2014/main" id="{C0AA792D-E9AC-44ED-BE7A-66176D0721BC}"/>
              </a:ext>
            </a:extLst>
          </p:cNvPr>
          <p:cNvPicPr>
            <a:picLocks noChangeAspect="1"/>
          </p:cNvPicPr>
          <p:nvPr/>
        </p:nvPicPr>
        <p:blipFill rotWithShape="1">
          <a:blip r:embed="rId3"/>
          <a:srcRect r="2" b="12961"/>
          <a:stretch/>
        </p:blipFill>
        <p:spPr>
          <a:xfrm>
            <a:off x="6306317" y="868062"/>
            <a:ext cx="5757075" cy="3843526"/>
          </a:xfrm>
          <a:prstGeom prst="rect">
            <a:avLst/>
          </a:prstGeom>
        </p:spPr>
      </p:pic>
      <p:sp>
        <p:nvSpPr>
          <p:cNvPr id="223" name="Freeform 33">
            <a:extLst>
              <a:ext uri="{FF2B5EF4-FFF2-40B4-BE49-F238E27FC236}">
                <a16:creationId xmlns:a16="http://schemas.microsoft.com/office/drawing/2014/main" id="{AA07F762-5743-4CB0-9102-37CFC56F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30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0C253-D153-48CE-8B6B-9E72107B656F}"/>
              </a:ext>
            </a:extLst>
          </p:cNvPr>
          <p:cNvSpPr>
            <a:spLocks noGrp="1"/>
          </p:cNvSpPr>
          <p:nvPr>
            <p:ph type="title"/>
          </p:nvPr>
        </p:nvSpPr>
        <p:spPr>
          <a:xfrm>
            <a:off x="1783645" y="240284"/>
            <a:ext cx="9720968" cy="1280890"/>
          </a:xfrm>
        </p:spPr>
        <p:txBody>
          <a:bodyPr/>
          <a:lstStyle/>
          <a:p>
            <a:r>
              <a:rPr lang="fr-FR" dirty="0">
                <a:effectLst/>
                <a:ea typeface="Calibri" panose="020F0502020204030204" pitchFamily="34" charset="0"/>
                <a:cs typeface="Times New Roman" panose="02020603050405020304" pitchFamily="18" charset="0"/>
              </a:rPr>
              <a:t>Evaluer les élèves : </a:t>
            </a:r>
            <a:br>
              <a:rPr lang="fr-FR" dirty="0">
                <a:effectLst/>
                <a:ea typeface="Calibri" panose="020F0502020204030204" pitchFamily="34" charset="0"/>
                <a:cs typeface="Times New Roman" panose="02020603050405020304" pitchFamily="18" charset="0"/>
              </a:rPr>
            </a:br>
            <a:r>
              <a:rPr lang="fr-FR" dirty="0">
                <a:effectLst/>
                <a:ea typeface="Calibri" panose="020F0502020204030204" pitchFamily="34" charset="0"/>
                <a:cs typeface="Times New Roman" panose="02020603050405020304" pitchFamily="18" charset="0"/>
              </a:rPr>
              <a:t>compétences du socle pour le cycle 2</a:t>
            </a:r>
            <a:endParaRPr lang="fr-FR" dirty="0"/>
          </a:p>
        </p:txBody>
      </p:sp>
      <p:sp>
        <p:nvSpPr>
          <p:cNvPr id="3" name="Espace réservé du contenu 2">
            <a:extLst>
              <a:ext uri="{FF2B5EF4-FFF2-40B4-BE49-F238E27FC236}">
                <a16:creationId xmlns:a16="http://schemas.microsoft.com/office/drawing/2014/main" id="{4B766FD5-05D8-4A8B-940A-07E8F47EE4AE}"/>
              </a:ext>
            </a:extLst>
          </p:cNvPr>
          <p:cNvSpPr>
            <a:spLocks noGrp="1"/>
          </p:cNvSpPr>
          <p:nvPr>
            <p:ph idx="1"/>
          </p:nvPr>
        </p:nvSpPr>
        <p:spPr>
          <a:xfrm>
            <a:off x="1978429" y="1762298"/>
            <a:ext cx="10213571" cy="5095702"/>
          </a:xfrm>
        </p:spPr>
        <p:txBody>
          <a:bodyPr>
            <a:normAutofit fontScale="85000" lnSpcReduction="20000"/>
          </a:bodyPr>
          <a:lstStyle/>
          <a:p>
            <a:endParaRPr lang="fr-FR" dirty="0"/>
          </a:p>
          <a:p>
            <a:pPr marL="0" indent="0">
              <a:buNone/>
            </a:pPr>
            <a:r>
              <a:rPr lang="fr-FR" sz="2200" b="1" dirty="0"/>
              <a:t>Domaine 1 – cycle 2 : Les langages pour penser et communiquer </a:t>
            </a:r>
          </a:p>
          <a:p>
            <a:r>
              <a:rPr lang="fr-FR" sz="2200" u="sng" dirty="0"/>
              <a:t>Comprendre</a:t>
            </a:r>
            <a:r>
              <a:rPr lang="fr-FR" sz="2200" dirty="0"/>
              <a:t>, </a:t>
            </a:r>
            <a:r>
              <a:rPr lang="fr-FR" sz="2200" u="sng" dirty="0"/>
              <a:t>s’exprimer en utilisant la langue française à l’oral et à l’écrit </a:t>
            </a:r>
            <a:r>
              <a:rPr lang="fr-FR" sz="2200" dirty="0"/>
              <a:t>(composante 1 du domaine 1)</a:t>
            </a:r>
          </a:p>
          <a:p>
            <a:r>
              <a:rPr lang="fr-FR" sz="2200" u="sng" dirty="0"/>
              <a:t>Comprendre et s’exprimer à l’oral</a:t>
            </a:r>
          </a:p>
          <a:p>
            <a:pPr marL="0" indent="0">
              <a:buNone/>
            </a:pPr>
            <a:r>
              <a:rPr lang="fr-FR" sz="2200" dirty="0"/>
              <a:t>Ecouter pour les comprendre des messages oraux ou des textes lus par un adulte. </a:t>
            </a:r>
          </a:p>
          <a:p>
            <a:pPr marL="0" indent="0">
              <a:buNone/>
            </a:pPr>
            <a:r>
              <a:rPr lang="fr-FR" sz="2200" dirty="0"/>
              <a:t>Pratiquer avec efficacité trois formes de discours attendues : </a:t>
            </a:r>
            <a:r>
              <a:rPr lang="fr-FR" sz="2200" u="sng" dirty="0"/>
              <a:t>raconter,</a:t>
            </a:r>
            <a:r>
              <a:rPr lang="fr-FR" sz="2200" dirty="0"/>
              <a:t> décrire, expliquer. </a:t>
            </a:r>
          </a:p>
          <a:p>
            <a:pPr marL="0" indent="0">
              <a:buNone/>
            </a:pPr>
            <a:r>
              <a:rPr lang="fr-FR" sz="2200" dirty="0"/>
              <a:t>Participer avec pertinence (en adoptant les règles usuelles de la conversation ; en restant dans le propos) à un échange : questionner, répondre à une interpellation, exprimer une position personnelle (accord ou désaccord, avis, point de vue.), apporter un complément… </a:t>
            </a:r>
          </a:p>
          <a:p>
            <a:endParaRPr lang="fr-FR" sz="2200" dirty="0"/>
          </a:p>
          <a:p>
            <a:r>
              <a:rPr lang="fr-FR" sz="2200" u="sng" dirty="0"/>
              <a:t>Lire et comprendre l’écrit </a:t>
            </a:r>
            <a:r>
              <a:rPr lang="fr-FR" sz="2200" dirty="0"/>
              <a:t>	</a:t>
            </a:r>
          </a:p>
          <a:p>
            <a:pPr marL="0" indent="0">
              <a:buNone/>
            </a:pPr>
            <a:r>
              <a:rPr lang="fr-FR" sz="2200" dirty="0"/>
              <a:t>Lire et comprendre en autonomie des textes inconnus adaptés à la maturité et à la culture scolaire d’élèves de 9 ans. </a:t>
            </a:r>
          </a:p>
          <a:p>
            <a:endParaRPr lang="fr-FR" dirty="0"/>
          </a:p>
        </p:txBody>
      </p:sp>
    </p:spTree>
    <p:extLst>
      <p:ext uri="{BB962C8B-B14F-4D97-AF65-F5344CB8AC3E}">
        <p14:creationId xmlns:p14="http://schemas.microsoft.com/office/powerpoint/2010/main" val="2666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042468-D1B9-4505-9B92-3FD5C3E0658E}"/>
              </a:ext>
            </a:extLst>
          </p:cNvPr>
          <p:cNvSpPr>
            <a:spLocks noGrp="1"/>
          </p:cNvSpPr>
          <p:nvPr>
            <p:ph idx="1"/>
          </p:nvPr>
        </p:nvSpPr>
        <p:spPr>
          <a:xfrm>
            <a:off x="2589212" y="0"/>
            <a:ext cx="8915400" cy="6858000"/>
          </a:xfrm>
        </p:spPr>
        <p:txBody>
          <a:bodyPr/>
          <a:lstStyle/>
          <a:p>
            <a:pPr marL="0" indent="0">
              <a:buNone/>
            </a:pPr>
            <a:r>
              <a:rPr lang="fr-FR" b="1" dirty="0"/>
              <a:t>Domaine 2 : Les méthodes et outils pour apprendre</a:t>
            </a:r>
          </a:p>
          <a:p>
            <a:r>
              <a:rPr lang="fr-FR" u="sng" dirty="0"/>
              <a:t>Coopérer avec des pairs </a:t>
            </a:r>
            <a:r>
              <a:rPr lang="fr-FR" dirty="0"/>
              <a:t>: mener à bien une activité en dialogue avec d’autres. </a:t>
            </a:r>
          </a:p>
          <a:p>
            <a:endParaRPr lang="fr-FR" dirty="0"/>
          </a:p>
          <a:p>
            <a:pPr marL="0" indent="0">
              <a:buNone/>
            </a:pPr>
            <a:r>
              <a:rPr lang="fr-FR" b="1" dirty="0"/>
              <a:t>Domaine 3 : La formation de la personne et du citoyen</a:t>
            </a:r>
          </a:p>
          <a:p>
            <a:r>
              <a:rPr lang="fr-FR" u="sng" dirty="0"/>
              <a:t>S’exprimer (émotions, opinions, préférences) et respecter l’expression d’autrui : </a:t>
            </a:r>
          </a:p>
          <a:p>
            <a:pPr marL="0" indent="0">
              <a:buNone/>
            </a:pPr>
            <a:r>
              <a:rPr lang="fr-FR" dirty="0"/>
              <a:t>Exprimer et justifier un avis ou un point de vue personnel dans un échange où d’autres peuvent faire de même. </a:t>
            </a:r>
          </a:p>
          <a:p>
            <a:pPr marL="0" indent="0">
              <a:buNone/>
            </a:pPr>
            <a:r>
              <a:rPr lang="fr-FR" dirty="0"/>
              <a:t>Faire part de ses émotions dans des situations particulières. </a:t>
            </a:r>
          </a:p>
          <a:p>
            <a:endParaRPr lang="fr-FR" dirty="0"/>
          </a:p>
          <a:p>
            <a:r>
              <a:rPr lang="fr-FR" u="sng" dirty="0"/>
              <a:t>Prendre en compte les règles communes :</a:t>
            </a:r>
          </a:p>
          <a:p>
            <a:pPr marL="0" indent="0">
              <a:buNone/>
            </a:pPr>
            <a:r>
              <a:rPr lang="fr-FR" dirty="0"/>
              <a:t>Se référer à des règles et adopter un comportement adéquat. </a:t>
            </a:r>
          </a:p>
          <a:p>
            <a:endParaRPr lang="fr-FR" dirty="0"/>
          </a:p>
          <a:p>
            <a:r>
              <a:rPr lang="fr-FR" u="sng" dirty="0"/>
              <a:t>Manifester son appartenance à un collecti</a:t>
            </a:r>
            <a:r>
              <a:rPr lang="fr-FR" dirty="0"/>
              <a:t>f : 	</a:t>
            </a:r>
          </a:p>
          <a:p>
            <a:pPr marL="0" indent="0">
              <a:buNone/>
            </a:pPr>
            <a:r>
              <a:rPr lang="fr-FR" dirty="0"/>
              <a:t>Contribuer à la vie collective et au bon déroulement des activités dans la classe et dans l’école en assumant des responsabilités. </a:t>
            </a:r>
          </a:p>
          <a:p>
            <a:endParaRPr lang="fr-FR" dirty="0"/>
          </a:p>
        </p:txBody>
      </p:sp>
    </p:spTree>
    <p:extLst>
      <p:ext uri="{BB962C8B-B14F-4D97-AF65-F5344CB8AC3E}">
        <p14:creationId xmlns:p14="http://schemas.microsoft.com/office/powerpoint/2010/main" val="39983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81B059-7772-469A-AEA2-07F25317A0CB}"/>
              </a:ext>
            </a:extLst>
          </p:cNvPr>
          <p:cNvSpPr>
            <a:spLocks noGrp="1"/>
          </p:cNvSpPr>
          <p:nvPr>
            <p:ph type="title"/>
          </p:nvPr>
        </p:nvSpPr>
        <p:spPr>
          <a:xfrm>
            <a:off x="1768643" y="624110"/>
            <a:ext cx="9735970" cy="1280890"/>
          </a:xfrm>
        </p:spPr>
        <p:txBody>
          <a:bodyPr/>
          <a:lstStyle/>
          <a:p>
            <a:r>
              <a:rPr lang="fr-FR" dirty="0"/>
              <a:t>Travailler les stratégies pour comprendre : </a:t>
            </a:r>
            <a:r>
              <a:rPr lang="fr-FR" u="sng" dirty="0"/>
              <a:t>la métacognition </a:t>
            </a:r>
          </a:p>
        </p:txBody>
      </p:sp>
      <p:sp>
        <p:nvSpPr>
          <p:cNvPr id="3" name="Espace réservé du contenu 2">
            <a:extLst>
              <a:ext uri="{FF2B5EF4-FFF2-40B4-BE49-F238E27FC236}">
                <a16:creationId xmlns:a16="http://schemas.microsoft.com/office/drawing/2014/main" id="{CA999800-5AE4-435E-833B-13A19FB2A878}"/>
              </a:ext>
            </a:extLst>
          </p:cNvPr>
          <p:cNvSpPr>
            <a:spLocks noGrp="1"/>
          </p:cNvSpPr>
          <p:nvPr>
            <p:ph idx="1"/>
          </p:nvPr>
        </p:nvSpPr>
        <p:spPr/>
        <p:txBody>
          <a:bodyPr>
            <a:normAutofit fontScale="92500" lnSpcReduction="10000"/>
          </a:bodyPr>
          <a:lstStyle/>
          <a:p>
            <a:pPr algn="just"/>
            <a:r>
              <a:rPr lang="fr-FR" sz="2400" dirty="0">
                <a:effectLst/>
                <a:ea typeface="Times New Roman" panose="02020603050405020304" pitchFamily="18" charset="0"/>
              </a:rPr>
              <a:t>Les élèves en difficulté d’apprentissage se distinguent des élèves performants en particulier sur leurs stratégies d’apprentissage (la fameuse « méthode » sur les bulletins). Ils ne se rendent souvent pas compte de l’inefficacité de leur </a:t>
            </a:r>
            <a:r>
              <a:rPr lang="fr-FR" sz="2400" b="1" dirty="0">
                <a:effectLst/>
                <a:ea typeface="Times New Roman" panose="02020603050405020304" pitchFamily="18" charset="0"/>
              </a:rPr>
              <a:t>démarche</a:t>
            </a:r>
            <a:r>
              <a:rPr lang="fr-FR" sz="2400" dirty="0">
                <a:effectLst/>
                <a:ea typeface="Times New Roman" panose="02020603050405020304" pitchFamily="18" charset="0"/>
              </a:rPr>
              <a:t> et persistent dans une manière de procéder infructueuse. </a:t>
            </a:r>
          </a:p>
          <a:p>
            <a:pPr algn="just"/>
            <a:r>
              <a:rPr lang="fr-FR" sz="2400" dirty="0">
                <a:effectLst/>
                <a:ea typeface="Times New Roman" panose="02020603050405020304" pitchFamily="18" charset="0"/>
              </a:rPr>
              <a:t>Le terme de stratégie se réfère aux comportements mis en place par une personne pour s’aider dans la résolution d’un problème. Une stratégie est une activité qui demande un certain niveau de</a:t>
            </a:r>
            <a:r>
              <a:rPr lang="fr-FR" sz="2400" b="1" dirty="0">
                <a:effectLst/>
                <a:ea typeface="Times New Roman" panose="02020603050405020304" pitchFamily="18" charset="0"/>
              </a:rPr>
              <a:t> conscience</a:t>
            </a:r>
            <a:r>
              <a:rPr lang="fr-FR" sz="2400" dirty="0">
                <a:effectLst/>
                <a:ea typeface="Times New Roman" panose="02020603050405020304" pitchFamily="18" charset="0"/>
              </a:rPr>
              <a:t> (= </a:t>
            </a:r>
            <a:r>
              <a:rPr lang="fr-FR" sz="2400" dirty="0" err="1">
                <a:effectLst/>
                <a:ea typeface="Times New Roman" panose="02020603050405020304" pitchFamily="18" charset="0"/>
              </a:rPr>
              <a:t>METAcognition</a:t>
            </a:r>
            <a:r>
              <a:rPr lang="fr-FR" sz="2400" dirty="0">
                <a:effectLst/>
                <a:ea typeface="Times New Roman" panose="02020603050405020304" pitchFamily="18" charset="0"/>
              </a:rPr>
              <a:t>) qui est déployée dans un but précis. </a:t>
            </a:r>
          </a:p>
          <a:p>
            <a:pPr marL="0" indent="0">
              <a:buNone/>
            </a:pPr>
            <a:endParaRPr lang="fr-FR" dirty="0"/>
          </a:p>
        </p:txBody>
      </p:sp>
    </p:spTree>
    <p:extLst>
      <p:ext uri="{BB962C8B-B14F-4D97-AF65-F5344CB8AC3E}">
        <p14:creationId xmlns:p14="http://schemas.microsoft.com/office/powerpoint/2010/main" val="24703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re 1">
            <a:extLst>
              <a:ext uri="{FF2B5EF4-FFF2-40B4-BE49-F238E27FC236}">
                <a16:creationId xmlns:a16="http://schemas.microsoft.com/office/drawing/2014/main" id="{82DF6086-CD27-4EF9-95F3-6814C83618D3}"/>
              </a:ext>
            </a:extLst>
          </p:cNvPr>
          <p:cNvSpPr>
            <a:spLocks noGrp="1"/>
          </p:cNvSpPr>
          <p:nvPr>
            <p:ph type="title"/>
          </p:nvPr>
        </p:nvSpPr>
        <p:spPr>
          <a:xfrm>
            <a:off x="2017189" y="624110"/>
            <a:ext cx="8911687" cy="1280890"/>
          </a:xfrm>
        </p:spPr>
        <p:txBody>
          <a:bodyPr>
            <a:noAutofit/>
          </a:bodyPr>
          <a:lstStyle/>
          <a:p>
            <a:pPr marL="342900" lvl="0" indent="-342900" algn="ctr">
              <a:lnSpc>
                <a:spcPct val="90000"/>
              </a:lnSpc>
            </a:pPr>
            <a:r>
              <a:rPr lang="fr-FR" sz="3200" dirty="0"/>
              <a:t>Principales compétences métacognitives en lecture-compréhension </a:t>
            </a:r>
          </a:p>
        </p:txBody>
      </p:sp>
      <p:grpSp>
        <p:nvGrpSpPr>
          <p:cNvPr id="26" name="Group 25">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ZoneTexte 3">
            <a:extLst>
              <a:ext uri="{FF2B5EF4-FFF2-40B4-BE49-F238E27FC236}">
                <a16:creationId xmlns:a16="http://schemas.microsoft.com/office/drawing/2014/main" id="{0A457FC1-DCFF-4DB1-8F75-CD958985231C}"/>
              </a:ext>
            </a:extLst>
          </p:cNvPr>
          <p:cNvSpPr txBox="1"/>
          <p:nvPr/>
        </p:nvSpPr>
        <p:spPr>
          <a:xfrm>
            <a:off x="2083724" y="2338647"/>
            <a:ext cx="184731" cy="369332"/>
          </a:xfrm>
          <a:prstGeom prst="rect">
            <a:avLst/>
          </a:prstGeom>
          <a:noFill/>
        </p:spPr>
        <p:txBody>
          <a:bodyPr wrap="none" rtlCol="0">
            <a:spAutoFit/>
          </a:bodyPr>
          <a:lstStyle/>
          <a:p>
            <a:endParaRPr lang="fr-FR" dirty="0"/>
          </a:p>
        </p:txBody>
      </p:sp>
      <p:graphicFrame>
        <p:nvGraphicFramePr>
          <p:cNvPr id="5" name="Diagramme 4">
            <a:extLst>
              <a:ext uri="{FF2B5EF4-FFF2-40B4-BE49-F238E27FC236}">
                <a16:creationId xmlns:a16="http://schemas.microsoft.com/office/drawing/2014/main" id="{92DD2D09-479F-40AA-A246-22D45B0C00A6}"/>
              </a:ext>
            </a:extLst>
          </p:cNvPr>
          <p:cNvGraphicFramePr/>
          <p:nvPr>
            <p:extLst>
              <p:ext uri="{D42A27DB-BD31-4B8C-83A1-F6EECF244321}">
                <p14:modId xmlns:p14="http://schemas.microsoft.com/office/powerpoint/2010/main" val="3710641842"/>
              </p:ext>
            </p:extLst>
          </p:nvPr>
        </p:nvGraphicFramePr>
        <p:xfrm>
          <a:off x="1042702" y="1332376"/>
          <a:ext cx="10734878" cy="446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7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9B48561-E6F4-4925-A068-0FBD3C15B7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6880487-E193-467A-BD28-EEB96EE9F6A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A7F15835-9419-43F2-B4A6-11DBB501687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E476CC70-9E52-466D-87FB-A9B30E577C0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67A024DC-A225-4ABA-9A92-2D1F1CB16E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78752-4890-4A01-BAEA-65B1E84414C6}"/>
              </a:ext>
            </a:extLst>
          </p:cNvPr>
          <p:cNvSpPr>
            <a:spLocks noGrp="1"/>
          </p:cNvSpPr>
          <p:nvPr>
            <p:ph type="title"/>
          </p:nvPr>
        </p:nvSpPr>
        <p:spPr/>
        <p:txBody>
          <a:bodyPr/>
          <a:lstStyle/>
          <a:p>
            <a:r>
              <a:rPr lang="fr-FR" dirty="0"/>
              <a:t>Rendre autonome </a:t>
            </a:r>
          </a:p>
        </p:txBody>
      </p:sp>
      <p:sp>
        <p:nvSpPr>
          <p:cNvPr id="3" name="Espace réservé du contenu 2">
            <a:extLst>
              <a:ext uri="{FF2B5EF4-FFF2-40B4-BE49-F238E27FC236}">
                <a16:creationId xmlns:a16="http://schemas.microsoft.com/office/drawing/2014/main" id="{230BE943-1FA6-4B47-9599-E0C393EF3F52}"/>
              </a:ext>
            </a:extLst>
          </p:cNvPr>
          <p:cNvSpPr>
            <a:spLocks noGrp="1"/>
          </p:cNvSpPr>
          <p:nvPr>
            <p:ph idx="1"/>
          </p:nvPr>
        </p:nvSpPr>
        <p:spPr>
          <a:xfrm>
            <a:off x="2589212" y="1535084"/>
            <a:ext cx="8915400" cy="4376138"/>
          </a:xfrm>
        </p:spPr>
        <p:txBody>
          <a:bodyPr>
            <a:normAutofit/>
          </a:bodyPr>
          <a:lstStyle/>
          <a:p>
            <a:pPr marL="0" lvl="0" indent="0" algn="just">
              <a:buNone/>
            </a:pPr>
            <a:r>
              <a:rPr lang="fr-FR" sz="1800" b="1" u="sng" dirty="0">
                <a:effectLst/>
                <a:latin typeface="Calibri" panose="020F0502020204030204" pitchFamily="34" charset="0"/>
                <a:ea typeface="Times New Roman" panose="02020603050405020304" pitchFamily="18" charset="0"/>
              </a:rPr>
              <a:t>Faire progresser l’élève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Lui faire prendre conscience de sa manière de procéder pour confirmer les stratégies efficaces  dans ce contexte et remplacer celles qui qui le sont moins.</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L’entraîner dans des contextes variés afin que leur application devienne de plus en plus automatique</a:t>
            </a:r>
          </a:p>
          <a:p>
            <a:pPr marL="0" lvl="0" indent="0" algn="just">
              <a:buNone/>
            </a:pPr>
            <a:r>
              <a:rPr lang="fr-FR" sz="1800" b="1" u="sng" dirty="0">
                <a:effectLst/>
                <a:latin typeface="Calibri" panose="020F0502020204030204" pitchFamily="34" charset="0"/>
                <a:ea typeface="Calibri" panose="020F0502020204030204" pitchFamily="34" charset="0"/>
                <a:cs typeface="Calibri" panose="020F0502020204030204" pitchFamily="34" charset="0"/>
              </a:rPr>
              <a:t>Concrètement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Verbaliser / expliciter sa démarche</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Grille d’analyse des démarches d’apprentissage : extraire une phrase pour cibler la difficulté et comment la contourner ou des questions pour expliciter et analyser la démarche.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Construction collective d’une fiche de réussite d’une tâche.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816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intérieur, table, jouet, enfant&#10;&#10;Description générée automatiquement">
            <a:extLst>
              <a:ext uri="{FF2B5EF4-FFF2-40B4-BE49-F238E27FC236}">
                <a16:creationId xmlns:a16="http://schemas.microsoft.com/office/drawing/2014/main" id="{C8C4C6AC-7E71-4D82-9C64-9676C415F9CC}"/>
              </a:ext>
            </a:extLst>
          </p:cNvPr>
          <p:cNvPicPr>
            <a:picLocks noChangeAspect="1"/>
          </p:cNvPicPr>
          <p:nvPr/>
        </p:nvPicPr>
        <p:blipFill rotWithShape="1">
          <a:blip r:embed="rId2">
            <a:extLst>
              <a:ext uri="{28A0092B-C50C-407E-A947-70E740481C1C}">
                <a14:useLocalDpi xmlns:a14="http://schemas.microsoft.com/office/drawing/2010/main" val="0"/>
              </a:ext>
            </a:extLst>
          </a:blip>
          <a:srcRect t="8266" b="16734"/>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E8526AF-22D6-4E9A-8E02-824C699F6266}"/>
              </a:ext>
            </a:extLst>
          </p:cNvPr>
          <p:cNvSpPr>
            <a:spLocks noGrp="1"/>
          </p:cNvSpPr>
          <p:nvPr>
            <p:ph type="title"/>
          </p:nvPr>
        </p:nvSpPr>
        <p:spPr>
          <a:xfrm>
            <a:off x="709448" y="1913950"/>
            <a:ext cx="4204137" cy="1342754"/>
          </a:xfrm>
        </p:spPr>
        <p:txBody>
          <a:bodyPr>
            <a:normAutofit/>
          </a:bodyPr>
          <a:lstStyle/>
          <a:p>
            <a:pPr algn="ctr"/>
            <a:r>
              <a:rPr lang="fr-FR" sz="3600" b="1" dirty="0"/>
              <a:t>Étape 2 : Îlots experts</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5896F7B-6A7E-4079-9752-EEBD6A43A2E1}"/>
              </a:ext>
            </a:extLst>
          </p:cNvPr>
          <p:cNvSpPr>
            <a:spLocks noGrp="1"/>
          </p:cNvSpPr>
          <p:nvPr>
            <p:ph idx="1"/>
          </p:nvPr>
        </p:nvSpPr>
        <p:spPr>
          <a:xfrm>
            <a:off x="525516" y="3417573"/>
            <a:ext cx="4593021" cy="2619839"/>
          </a:xfrm>
        </p:spPr>
        <p:txBody>
          <a:bodyPr anchor="ctr">
            <a:normAutofit/>
          </a:bodyPr>
          <a:lstStyle/>
          <a:p>
            <a:r>
              <a:rPr lang="fr-FR" sz="1800" dirty="0"/>
              <a:t>Répartissez-vous selon votre numéro dans les groupes experts.</a:t>
            </a:r>
          </a:p>
          <a:p>
            <a:r>
              <a:rPr lang="fr-FR" sz="1800" dirty="0"/>
              <a:t>Lisez en silence le document.</a:t>
            </a:r>
          </a:p>
          <a:p>
            <a:r>
              <a:rPr lang="fr-FR" sz="1800" dirty="0"/>
              <a:t>Au signal du professeur, échangez avec vos camarades sur ce que vous avez compris et sur ce que vous allez raconter à vos camarades.</a:t>
            </a:r>
          </a:p>
        </p:txBody>
      </p:sp>
    </p:spTree>
    <p:extLst>
      <p:ext uri="{BB962C8B-B14F-4D97-AF65-F5344CB8AC3E}">
        <p14:creationId xmlns:p14="http://schemas.microsoft.com/office/powerpoint/2010/main" val="14696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682CB282-B894-4250-8238-8C81A87D3632}"/>
              </a:ext>
            </a:extLst>
          </p:cNvPr>
          <p:cNvSpPr>
            <a:spLocks noGrp="1"/>
          </p:cNvSpPr>
          <p:nvPr>
            <p:ph type="title"/>
          </p:nvPr>
        </p:nvSpPr>
        <p:spPr>
          <a:xfrm>
            <a:off x="1794897" y="624110"/>
            <a:ext cx="9712998" cy="1280890"/>
          </a:xfrm>
        </p:spPr>
        <p:txBody>
          <a:bodyPr>
            <a:normAutofit/>
          </a:bodyPr>
          <a:lstStyle/>
          <a:p>
            <a:pPr>
              <a:lnSpc>
                <a:spcPct val="90000"/>
              </a:lnSpc>
            </a:pPr>
            <a:r>
              <a:rPr lang="fr-FR" sz="2800" dirty="0">
                <a:effectLst/>
                <a:ea typeface="Calibri" panose="020F0502020204030204" pitchFamily="34" charset="0"/>
                <a:cs typeface="Calibri" panose="020F0502020204030204" pitchFamily="34" charset="0"/>
              </a:rPr>
              <a:t>Exemple de questionnaire proposé aux élèves (CE2) et leurs réponses </a:t>
            </a:r>
            <a:r>
              <a:rPr lang="fr-FR" sz="1800" dirty="0">
                <a:effectLst/>
                <a:ea typeface="Calibri" panose="020F0502020204030204" pitchFamily="34" charset="0"/>
                <a:cs typeface="Calibri" panose="020F0502020204030204" pitchFamily="34" charset="0"/>
              </a:rPr>
              <a:t>(</a:t>
            </a:r>
            <a:r>
              <a:rPr lang="fr-FR" sz="1800" i="1" dirty="0">
                <a:effectLst/>
                <a:ea typeface="Calibri" panose="020F0502020204030204" pitchFamily="34" charset="0"/>
                <a:cs typeface="Calibri" panose="020F0502020204030204" pitchFamily="34" charset="0"/>
              </a:rPr>
              <a:t>extrait de la recherche menée par Elsa </a:t>
            </a:r>
            <a:r>
              <a:rPr lang="fr-FR" sz="1800" i="1" dirty="0" err="1">
                <a:effectLst/>
                <a:ea typeface="Calibri" panose="020F0502020204030204" pitchFamily="34" charset="0"/>
                <a:cs typeface="Calibri" panose="020F0502020204030204" pitchFamily="34" charset="0"/>
              </a:rPr>
              <a:t>Eme</a:t>
            </a:r>
            <a:r>
              <a:rPr lang="fr-FR" sz="1800" i="1" dirty="0">
                <a:effectLst/>
                <a:ea typeface="Calibri" panose="020F0502020204030204" pitchFamily="34" charset="0"/>
                <a:cs typeface="Calibri" panose="020F0502020204030204" pitchFamily="34" charset="0"/>
              </a:rPr>
              <a:t> et Jean François Rouet, cairn.info)</a:t>
            </a:r>
            <a:endParaRPr lang="fr-FR" sz="2800" dirty="0"/>
          </a:p>
        </p:txBody>
      </p:sp>
      <p:sp>
        <p:nvSpPr>
          <p:cNvPr id="14" name="Rectangle 13">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6">
            <a:extLst>
              <a:ext uri="{FF2B5EF4-FFF2-40B4-BE49-F238E27FC236}">
                <a16:creationId xmlns:a16="http://schemas.microsoft.com/office/drawing/2014/main" id="{84D0C9A6-8E76-405B-ABFF-8FF55AF0A563}"/>
              </a:ext>
            </a:extLst>
          </p:cNvPr>
          <p:cNvGraphicFramePr>
            <a:graphicFrameLocks noGrp="1"/>
          </p:cNvGraphicFramePr>
          <p:nvPr>
            <p:ph idx="1"/>
            <p:extLst>
              <p:ext uri="{D42A27DB-BD31-4B8C-83A1-F6EECF244321}">
                <p14:modId xmlns:p14="http://schemas.microsoft.com/office/powerpoint/2010/main" val="2629512239"/>
              </p:ext>
            </p:extLst>
          </p:nvPr>
        </p:nvGraphicFramePr>
        <p:xfrm>
          <a:off x="543098" y="2017222"/>
          <a:ext cx="10817629" cy="4752765"/>
        </p:xfrm>
        <a:graphic>
          <a:graphicData uri="http://schemas.openxmlformats.org/drawingml/2006/table">
            <a:tbl>
              <a:tblPr firstRow="1" firstCol="1" bandRow="1">
                <a:tableStyleId>{BDBED569-4797-4DF1-A0F4-6AAB3CD982D8}</a:tableStyleId>
              </a:tblPr>
              <a:tblGrid>
                <a:gridCol w="3260380">
                  <a:extLst>
                    <a:ext uri="{9D8B030D-6E8A-4147-A177-3AD203B41FA5}">
                      <a16:colId xmlns:a16="http://schemas.microsoft.com/office/drawing/2014/main" val="937606184"/>
                    </a:ext>
                  </a:extLst>
                </a:gridCol>
                <a:gridCol w="7557249">
                  <a:extLst>
                    <a:ext uri="{9D8B030D-6E8A-4147-A177-3AD203B41FA5}">
                      <a16:colId xmlns:a16="http://schemas.microsoft.com/office/drawing/2014/main" val="76329316"/>
                    </a:ext>
                  </a:extLst>
                </a:gridCol>
              </a:tblGrid>
              <a:tr h="1040079">
                <a:tc>
                  <a:txBody>
                    <a:bodyPr/>
                    <a:lstStyle/>
                    <a:p>
                      <a:pPr marL="457200" algn="just">
                        <a:lnSpc>
                          <a:spcPct val="115000"/>
                        </a:lnSpc>
                      </a:pPr>
                      <a:r>
                        <a:rPr lang="fr-FR" sz="1400" dirty="0">
                          <a:effectLst/>
                        </a:rPr>
                        <a:t>EVALUATION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nchor="ctr"/>
                </a:tc>
                <a:tc>
                  <a:txBody>
                    <a:bodyPr/>
                    <a:lstStyle/>
                    <a:p>
                      <a:pPr marL="457200" algn="just">
                        <a:lnSpc>
                          <a:spcPct val="115000"/>
                        </a:lnSpc>
                      </a:pPr>
                      <a:r>
                        <a:rPr lang="fr-FR" sz="1400" b="1" dirty="0">
                          <a:solidFill>
                            <a:schemeClr val="tx1"/>
                          </a:solidFill>
                          <a:effectLst/>
                        </a:rPr>
                        <a:t>Question : quand tu lis, qu’est ce que tu trouves le plus difficile ?</a:t>
                      </a:r>
                      <a:endParaRPr lang="fr-FR" sz="1200" b="1" dirty="0">
                        <a:solidFill>
                          <a:schemeClr val="tx1"/>
                        </a:solidFill>
                        <a:effectLst/>
                      </a:endParaRPr>
                    </a:p>
                    <a:p>
                      <a:pPr marL="342900" lvl="0" indent="-342900" algn="just">
                        <a:lnSpc>
                          <a:spcPct val="115000"/>
                        </a:lnSpc>
                        <a:buFont typeface="+mj-lt"/>
                        <a:buAutoNum type="alphaLcPeriod"/>
                      </a:pPr>
                      <a:r>
                        <a:rPr lang="fr-FR" sz="1400" b="0" dirty="0">
                          <a:solidFill>
                            <a:schemeClr val="tx1"/>
                          </a:solidFill>
                          <a:effectLst/>
                        </a:rPr>
                        <a:t>Lire les mots longs (=DECODAGE)</a:t>
                      </a:r>
                      <a:endParaRPr lang="fr-FR" sz="1200" b="0" dirty="0">
                        <a:solidFill>
                          <a:schemeClr val="tx1"/>
                        </a:solidFill>
                        <a:effectLst/>
                      </a:endParaRPr>
                    </a:p>
                    <a:p>
                      <a:pPr marL="342900" lvl="0" indent="-342900" algn="just">
                        <a:lnSpc>
                          <a:spcPct val="115000"/>
                        </a:lnSpc>
                        <a:buFont typeface="+mj-lt"/>
                        <a:buAutoNum type="alphaLcPeriod"/>
                      </a:pPr>
                      <a:r>
                        <a:rPr lang="fr-FR" sz="1400" b="0" dirty="0">
                          <a:solidFill>
                            <a:schemeClr val="tx1"/>
                          </a:solidFill>
                          <a:effectLst/>
                        </a:rPr>
                        <a:t>Les mots que je ne connais pas (=LEXIQUE)</a:t>
                      </a:r>
                      <a:endParaRPr lang="fr-FR" sz="1200" b="0" dirty="0">
                        <a:solidFill>
                          <a:schemeClr val="tx1"/>
                        </a:solidFill>
                        <a:effectLst/>
                      </a:endParaRPr>
                    </a:p>
                    <a:p>
                      <a:pPr marL="342900" lvl="0" indent="-342900" algn="just">
                        <a:lnSpc>
                          <a:spcPct val="115000"/>
                        </a:lnSpc>
                        <a:spcAft>
                          <a:spcPts val="1000"/>
                        </a:spcAft>
                        <a:buFont typeface="+mj-lt"/>
                        <a:buAutoNum type="alphaLcPeriod"/>
                      </a:pPr>
                      <a:r>
                        <a:rPr lang="fr-FR" sz="1400" b="0" dirty="0">
                          <a:solidFill>
                            <a:schemeClr val="tx1"/>
                          </a:solidFill>
                          <a:effectLst/>
                        </a:rPr>
                        <a:t>Comprendre le sens, entrer dans l’histoire (=CONCENTRATION, COMPREHENSION)</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tc>
                <a:extLst>
                  <a:ext uri="{0D108BD9-81ED-4DB2-BD59-A6C34878D82A}">
                    <a16:rowId xmlns:a16="http://schemas.microsoft.com/office/drawing/2014/main" val="3939903583"/>
                  </a:ext>
                </a:extLst>
              </a:tr>
              <a:tr h="1291050">
                <a:tc>
                  <a:txBody>
                    <a:bodyPr/>
                    <a:lstStyle/>
                    <a:p>
                      <a:pPr marL="457200" algn="just">
                        <a:lnSpc>
                          <a:spcPct val="115000"/>
                        </a:lnSpc>
                      </a:pPr>
                      <a:r>
                        <a:rPr lang="fr-FR" sz="1400" dirty="0">
                          <a:effectLst/>
                        </a:rPr>
                        <a:t>PLANIFICATION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nchor="ctr"/>
                </a:tc>
                <a:tc>
                  <a:txBody>
                    <a:bodyPr/>
                    <a:lstStyle/>
                    <a:p>
                      <a:pPr marL="457200" algn="just">
                        <a:lnSpc>
                          <a:spcPct val="115000"/>
                        </a:lnSpc>
                      </a:pPr>
                      <a:r>
                        <a:rPr lang="fr-FR" sz="1400" b="1" dirty="0">
                          <a:effectLst/>
                        </a:rPr>
                        <a:t>Question : comment vais-je m’y prendre pour résumer l’histoire ?</a:t>
                      </a:r>
                      <a:endParaRPr lang="fr-FR" sz="1200" b="1" dirty="0">
                        <a:effectLst/>
                      </a:endParaRPr>
                    </a:p>
                    <a:p>
                      <a:pPr marL="342900" lvl="0" indent="-342900" algn="just">
                        <a:lnSpc>
                          <a:spcPct val="115000"/>
                        </a:lnSpc>
                        <a:buFont typeface="+mj-lt"/>
                        <a:buAutoNum type="alphaLcPeriod"/>
                      </a:pPr>
                      <a:r>
                        <a:rPr lang="fr-FR" sz="1400" dirty="0">
                          <a:effectLst/>
                        </a:rPr>
                        <a:t>Je vais retenir tous les noms propres</a:t>
                      </a:r>
                      <a:endParaRPr lang="fr-FR" sz="1200" dirty="0">
                        <a:effectLst/>
                      </a:endParaRPr>
                    </a:p>
                    <a:p>
                      <a:pPr marL="342900" lvl="0" indent="-342900" algn="just">
                        <a:lnSpc>
                          <a:spcPct val="115000"/>
                        </a:lnSpc>
                        <a:buFont typeface="+mj-lt"/>
                        <a:buAutoNum type="alphaLcPeriod"/>
                      </a:pPr>
                      <a:r>
                        <a:rPr lang="fr-FR" sz="1400" dirty="0">
                          <a:effectLst/>
                        </a:rPr>
                        <a:t>Je présente les personnages</a:t>
                      </a:r>
                      <a:endParaRPr lang="fr-FR" sz="1200" dirty="0">
                        <a:effectLst/>
                      </a:endParaRPr>
                    </a:p>
                    <a:p>
                      <a:pPr marL="342900" lvl="0" indent="-342900" algn="just">
                        <a:lnSpc>
                          <a:spcPct val="115000"/>
                        </a:lnSpc>
                        <a:buFont typeface="+mj-lt"/>
                        <a:buAutoNum type="alphaLcPeriod"/>
                      </a:pPr>
                      <a:r>
                        <a:rPr lang="fr-FR" sz="1400" dirty="0">
                          <a:effectLst/>
                        </a:rPr>
                        <a:t>Je souligne quelques mots</a:t>
                      </a:r>
                      <a:endParaRPr lang="fr-FR" sz="1200" dirty="0">
                        <a:effectLst/>
                      </a:endParaRPr>
                    </a:p>
                    <a:p>
                      <a:pPr marL="342900" lvl="0" indent="-342900" algn="just">
                        <a:lnSpc>
                          <a:spcPct val="115000"/>
                        </a:lnSpc>
                        <a:spcAft>
                          <a:spcPts val="1000"/>
                        </a:spcAft>
                        <a:buFont typeface="+mj-lt"/>
                        <a:buAutoNum type="alphaLcPeriod"/>
                      </a:pPr>
                      <a:r>
                        <a:rPr lang="fr-FR" sz="1400" dirty="0">
                          <a:effectLst/>
                        </a:rPr>
                        <a:t>Je fais des petites phrases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tc>
                <a:extLst>
                  <a:ext uri="{0D108BD9-81ED-4DB2-BD59-A6C34878D82A}">
                    <a16:rowId xmlns:a16="http://schemas.microsoft.com/office/drawing/2014/main" val="2564420348"/>
                  </a:ext>
                </a:extLst>
              </a:tr>
              <a:tr h="1040079">
                <a:tc>
                  <a:txBody>
                    <a:bodyPr/>
                    <a:lstStyle/>
                    <a:p>
                      <a:pPr marL="457200" algn="just">
                        <a:lnSpc>
                          <a:spcPct val="115000"/>
                        </a:lnSpc>
                      </a:pPr>
                      <a:r>
                        <a:rPr lang="fr-FR" sz="1400" dirty="0">
                          <a:effectLst/>
                        </a:rPr>
                        <a:t>REGULATION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nchor="ctr"/>
                </a:tc>
                <a:tc>
                  <a:txBody>
                    <a:bodyPr/>
                    <a:lstStyle/>
                    <a:p>
                      <a:pPr marL="457200" algn="just">
                        <a:lnSpc>
                          <a:spcPct val="115000"/>
                        </a:lnSpc>
                      </a:pPr>
                      <a:r>
                        <a:rPr lang="fr-FR" sz="1400" b="1" dirty="0">
                          <a:effectLst/>
                        </a:rPr>
                        <a:t>Question : quand tu lis et que tu rencontres un mot que tu ne connais pas, que fais-tu ?</a:t>
                      </a:r>
                      <a:endParaRPr lang="fr-FR" sz="1200" b="1" dirty="0">
                        <a:effectLst/>
                      </a:endParaRPr>
                    </a:p>
                    <a:p>
                      <a:pPr marL="342900" lvl="0" indent="-342900" algn="just">
                        <a:lnSpc>
                          <a:spcPct val="115000"/>
                        </a:lnSpc>
                        <a:buFont typeface="+mj-lt"/>
                        <a:buAutoNum type="alphaLcPeriod"/>
                      </a:pPr>
                      <a:r>
                        <a:rPr lang="fr-FR" sz="1400" dirty="0">
                          <a:effectLst/>
                        </a:rPr>
                        <a:t>Je cherche dans le dictionnaire ou demande de l’aide à la maîtresse</a:t>
                      </a:r>
                      <a:endParaRPr lang="fr-FR" sz="1200" dirty="0">
                        <a:effectLst/>
                      </a:endParaRPr>
                    </a:p>
                    <a:p>
                      <a:pPr marL="342900" lvl="0" indent="-342900" algn="just">
                        <a:lnSpc>
                          <a:spcPct val="115000"/>
                        </a:lnSpc>
                        <a:buFont typeface="+mj-lt"/>
                        <a:buAutoNum type="alphaLcPeriod"/>
                      </a:pPr>
                      <a:r>
                        <a:rPr lang="fr-FR" sz="1400" dirty="0">
                          <a:effectLst/>
                        </a:rPr>
                        <a:t>Je le passe</a:t>
                      </a:r>
                      <a:endParaRPr lang="fr-FR" sz="1200" dirty="0">
                        <a:effectLst/>
                      </a:endParaRPr>
                    </a:p>
                    <a:p>
                      <a:pPr marL="342900" lvl="0" indent="-342900" algn="just">
                        <a:lnSpc>
                          <a:spcPct val="115000"/>
                        </a:lnSpc>
                        <a:spcAft>
                          <a:spcPts val="1000"/>
                        </a:spcAft>
                        <a:buFont typeface="+mj-lt"/>
                        <a:buAutoNum type="alphaLcPeriod"/>
                      </a:pPr>
                      <a:r>
                        <a:rPr lang="fr-FR" sz="1400" dirty="0">
                          <a:effectLst/>
                        </a:rPr>
                        <a:t>J’essaie de deviner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tc>
                <a:extLst>
                  <a:ext uri="{0D108BD9-81ED-4DB2-BD59-A6C34878D82A}">
                    <a16:rowId xmlns:a16="http://schemas.microsoft.com/office/drawing/2014/main" val="2274133395"/>
                  </a:ext>
                </a:extLst>
              </a:tr>
              <a:tr h="1040079">
                <a:tc>
                  <a:txBody>
                    <a:bodyPr/>
                    <a:lstStyle/>
                    <a:p>
                      <a:pPr marL="457200" algn="just">
                        <a:lnSpc>
                          <a:spcPct val="115000"/>
                        </a:lnSpc>
                      </a:pPr>
                      <a:r>
                        <a:rPr lang="fr-FR" sz="1400" dirty="0">
                          <a:effectLst/>
                        </a:rPr>
                        <a:t>REGULATION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nchor="ctr"/>
                </a:tc>
                <a:tc>
                  <a:txBody>
                    <a:bodyPr/>
                    <a:lstStyle/>
                    <a:p>
                      <a:pPr marL="457200" algn="just">
                        <a:lnSpc>
                          <a:spcPct val="115000"/>
                        </a:lnSpc>
                      </a:pPr>
                      <a:r>
                        <a:rPr lang="fr-FR" sz="1400" b="1" dirty="0">
                          <a:effectLst/>
                        </a:rPr>
                        <a:t>Question : T’arrives-t-il de revenir en arrière et de relire des parties du texte ? Pourquoi ?</a:t>
                      </a:r>
                      <a:endParaRPr lang="fr-FR" sz="1200" b="1" dirty="0">
                        <a:effectLst/>
                      </a:endParaRPr>
                    </a:p>
                    <a:p>
                      <a:pPr marL="342900" lvl="0" indent="-342900" algn="just">
                        <a:lnSpc>
                          <a:spcPct val="115000"/>
                        </a:lnSpc>
                        <a:buFont typeface="+mj-lt"/>
                        <a:buAutoNum type="alphaLcPeriod"/>
                      </a:pPr>
                      <a:r>
                        <a:rPr lang="fr-FR" sz="1400" dirty="0">
                          <a:effectLst/>
                        </a:rPr>
                        <a:t>Parce que j’ai oublié le début du paragraphe</a:t>
                      </a:r>
                      <a:endParaRPr lang="fr-FR" sz="1200" dirty="0">
                        <a:effectLst/>
                      </a:endParaRPr>
                    </a:p>
                    <a:p>
                      <a:pPr marL="342900" lvl="0" indent="-342900" algn="just">
                        <a:lnSpc>
                          <a:spcPct val="115000"/>
                        </a:lnSpc>
                        <a:buFont typeface="+mj-lt"/>
                        <a:buAutoNum type="alphaLcPeriod"/>
                      </a:pPr>
                      <a:r>
                        <a:rPr lang="fr-FR" sz="1400" dirty="0">
                          <a:effectLst/>
                        </a:rPr>
                        <a:t>Pour retrouver une information précise dans le texte</a:t>
                      </a:r>
                      <a:endParaRPr lang="fr-FR" sz="1200" dirty="0">
                        <a:effectLst/>
                      </a:endParaRPr>
                    </a:p>
                    <a:p>
                      <a:pPr marL="342900" lvl="0" indent="-342900" algn="just">
                        <a:lnSpc>
                          <a:spcPct val="115000"/>
                        </a:lnSpc>
                        <a:spcAft>
                          <a:spcPts val="1000"/>
                        </a:spcAft>
                        <a:buFont typeface="+mj-lt"/>
                        <a:buAutoNum type="alphaLcPeriod"/>
                      </a:pPr>
                      <a:r>
                        <a:rPr lang="fr-FR" sz="1400" dirty="0">
                          <a:effectLst/>
                        </a:rPr>
                        <a:t>Non jamais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77" marR="47577" marT="0" marB="0"/>
                </a:tc>
                <a:extLst>
                  <a:ext uri="{0D108BD9-81ED-4DB2-BD59-A6C34878D82A}">
                    <a16:rowId xmlns:a16="http://schemas.microsoft.com/office/drawing/2014/main" val="2347525866"/>
                  </a:ext>
                </a:extLst>
              </a:tr>
            </a:tbl>
          </a:graphicData>
        </a:graphic>
      </p:graphicFrame>
    </p:spTree>
    <p:extLst>
      <p:ext uri="{BB962C8B-B14F-4D97-AF65-F5344CB8AC3E}">
        <p14:creationId xmlns:p14="http://schemas.microsoft.com/office/powerpoint/2010/main" val="868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895F21-AB5D-4A7B-958E-95E245E82A6D}"/>
              </a:ext>
            </a:extLst>
          </p:cNvPr>
          <p:cNvSpPr>
            <a:spLocks noGrp="1"/>
          </p:cNvSpPr>
          <p:nvPr>
            <p:ph type="title"/>
          </p:nvPr>
        </p:nvSpPr>
        <p:spPr>
          <a:xfrm>
            <a:off x="649224" y="645106"/>
            <a:ext cx="11076611" cy="1259894"/>
          </a:xfrm>
        </p:spPr>
        <p:txBody>
          <a:bodyPr>
            <a:normAutofit fontScale="90000"/>
          </a:bodyPr>
          <a:lstStyle/>
          <a:p>
            <a:pPr>
              <a:lnSpc>
                <a:spcPct val="90000"/>
              </a:lnSpc>
            </a:pPr>
            <a:r>
              <a:rPr lang="fr-FR" sz="4400" dirty="0"/>
              <a:t>Exemple de stratégies métacognitives : </a:t>
            </a:r>
            <a:br>
              <a:rPr lang="fr-FR" sz="4400" dirty="0"/>
            </a:br>
            <a:r>
              <a:rPr lang="fr-FR" sz="4400" dirty="0"/>
              <a:t>les connaissances lexicales</a:t>
            </a:r>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2DA7C070-2F83-44A3-A6B0-4E47E4AD0074}"/>
              </a:ext>
            </a:extLst>
          </p:cNvPr>
          <p:cNvSpPr>
            <a:spLocks noGrp="1"/>
          </p:cNvSpPr>
          <p:nvPr>
            <p:ph idx="1"/>
          </p:nvPr>
        </p:nvSpPr>
        <p:spPr>
          <a:xfrm>
            <a:off x="649225" y="2133600"/>
            <a:ext cx="3650278" cy="3759253"/>
          </a:xfrm>
        </p:spPr>
        <p:txBody>
          <a:bodyPr>
            <a:normAutofit fontScale="92500"/>
          </a:bodyPr>
          <a:lstStyle/>
          <a:p>
            <a:r>
              <a:rPr lang="fr-FR" sz="2800" dirty="0"/>
              <a:t>Chercher des mots de la même famille</a:t>
            </a:r>
          </a:p>
          <a:p>
            <a:r>
              <a:rPr lang="fr-FR" sz="2800" dirty="0"/>
              <a:t>Chercher dans le contexte de la phrase</a:t>
            </a:r>
          </a:p>
          <a:p>
            <a:r>
              <a:rPr lang="fr-FR" sz="2800" dirty="0"/>
              <a:t>Identifier la catégorie de sens, le champ lexical</a:t>
            </a:r>
          </a:p>
        </p:txBody>
      </p:sp>
      <p:pic>
        <p:nvPicPr>
          <p:cNvPr id="5" name="Espace réservé du contenu 4">
            <a:extLst>
              <a:ext uri="{FF2B5EF4-FFF2-40B4-BE49-F238E27FC236}">
                <a16:creationId xmlns:a16="http://schemas.microsoft.com/office/drawing/2014/main" id="{C1C28469-5BE4-4395-AC28-9DEA85ACB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402" y="2891962"/>
            <a:ext cx="6953577" cy="2242528"/>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3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5" name="Group 3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4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52">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832367F-9DD8-4D71-9450-6A79FF30648E}"/>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fr-FR" sz="3700" dirty="0">
                <a:solidFill>
                  <a:srgbClr val="FEFFFF"/>
                </a:solidFill>
              </a:rPr>
              <a:t>Exemple d’affiche réalisée par des élèves en fin d’année</a:t>
            </a:r>
          </a:p>
        </p:txBody>
      </p:sp>
      <p:sp>
        <p:nvSpPr>
          <p:cNvPr id="5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Espace réservé du contenu 4" descr="Une image contenant texte&#10;&#10;Description générée automatiquement">
            <a:extLst>
              <a:ext uri="{FF2B5EF4-FFF2-40B4-BE49-F238E27FC236}">
                <a16:creationId xmlns:a16="http://schemas.microsoft.com/office/drawing/2014/main" id="{F0A6AF95-BF33-45E0-B317-7BF2F8A79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3" y="792480"/>
            <a:ext cx="7570995" cy="5585459"/>
          </a:xfrm>
          <a:prstGeom prst="rect">
            <a:avLst/>
          </a:prstGeom>
        </p:spPr>
      </p:pic>
    </p:spTree>
    <p:extLst>
      <p:ext uri="{BB962C8B-B14F-4D97-AF65-F5344CB8AC3E}">
        <p14:creationId xmlns:p14="http://schemas.microsoft.com/office/powerpoint/2010/main" val="1405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9F2E081B-CB5A-48B7-A440-B179A2EFB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7841B2-16E4-4CE0-AEA7-7BDCC76582CB}"/>
              </a:ext>
            </a:extLst>
          </p:cNvPr>
          <p:cNvSpPr>
            <a:spLocks noGrp="1"/>
          </p:cNvSpPr>
          <p:nvPr>
            <p:ph type="title"/>
          </p:nvPr>
        </p:nvSpPr>
        <p:spPr>
          <a:xfrm>
            <a:off x="649224" y="96476"/>
            <a:ext cx="3650279" cy="1259894"/>
          </a:xfrm>
        </p:spPr>
        <p:txBody>
          <a:bodyPr>
            <a:normAutofit/>
          </a:bodyPr>
          <a:lstStyle/>
          <a:p>
            <a:pPr>
              <a:lnSpc>
                <a:spcPct val="90000"/>
              </a:lnSpc>
            </a:pPr>
            <a:r>
              <a:rPr lang="fr-FR" sz="2800" dirty="0"/>
              <a:t>Le site Erasmus + : tutos et ressources</a:t>
            </a:r>
          </a:p>
        </p:txBody>
      </p:sp>
      <p:sp>
        <p:nvSpPr>
          <p:cNvPr id="27" name="Rectangle 26">
            <a:extLst>
              <a:ext uri="{FF2B5EF4-FFF2-40B4-BE49-F238E27FC236}">
                <a16:creationId xmlns:a16="http://schemas.microsoft.com/office/drawing/2014/main" id="{012F442E-AE2B-4E8D-B609-E1E0A01DA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Content Placeholder 12">
            <a:extLst>
              <a:ext uri="{FF2B5EF4-FFF2-40B4-BE49-F238E27FC236}">
                <a16:creationId xmlns:a16="http://schemas.microsoft.com/office/drawing/2014/main" id="{CC2F1026-8546-4C74-9BDC-B2611C2A778E}"/>
              </a:ext>
            </a:extLst>
          </p:cNvPr>
          <p:cNvSpPr>
            <a:spLocks noGrp="1"/>
          </p:cNvSpPr>
          <p:nvPr>
            <p:ph idx="1"/>
          </p:nvPr>
        </p:nvSpPr>
        <p:spPr>
          <a:xfrm>
            <a:off x="449725" y="1356371"/>
            <a:ext cx="3930364" cy="4700104"/>
          </a:xfrm>
        </p:spPr>
        <p:txBody>
          <a:bodyPr>
            <a:normAutofit fontScale="92500" lnSpcReduction="20000"/>
          </a:bodyPr>
          <a:lstStyle/>
          <a:p>
            <a:endParaRPr lang="fr-FR" sz="1400" dirty="0"/>
          </a:p>
          <a:p>
            <a:endParaRPr lang="fr-FR" sz="1400" dirty="0"/>
          </a:p>
          <a:p>
            <a:endParaRPr lang="fr-FR" sz="1400" dirty="0"/>
          </a:p>
          <a:p>
            <a:endParaRPr lang="fr-FR" sz="1400" dirty="0"/>
          </a:p>
          <a:p>
            <a:r>
              <a:rPr lang="fr-FR" sz="2600" dirty="0"/>
              <a:t>Un site dédié </a:t>
            </a:r>
          </a:p>
          <a:p>
            <a:r>
              <a:rPr lang="fr-FR" sz="2600" dirty="0"/>
              <a:t>Des tutos en vidéo</a:t>
            </a:r>
          </a:p>
          <a:p>
            <a:r>
              <a:rPr lang="fr-FR" sz="2600" dirty="0"/>
              <a:t>Des séquences en cycle 2, 3 et 4  </a:t>
            </a:r>
          </a:p>
          <a:p>
            <a:r>
              <a:rPr lang="fr-FR" sz="2600" dirty="0"/>
              <a:t>De nombreuses ressources </a:t>
            </a:r>
          </a:p>
          <a:p>
            <a:r>
              <a:rPr lang="fr-FR" sz="2600" dirty="0"/>
              <a:t>Un accompagnement à la formation ou à l’auto-formation</a:t>
            </a:r>
          </a:p>
          <a:p>
            <a:pPr marL="0" indent="0">
              <a:buNone/>
            </a:pPr>
            <a:endParaRPr lang="en-US" sz="1400" dirty="0"/>
          </a:p>
        </p:txBody>
      </p:sp>
      <p:pic>
        <p:nvPicPr>
          <p:cNvPr id="9" name="Graphique 8" descr="Enseignant">
            <a:hlinkClick r:id="rId3"/>
            <a:extLst>
              <a:ext uri="{FF2B5EF4-FFF2-40B4-BE49-F238E27FC236}">
                <a16:creationId xmlns:a16="http://schemas.microsoft.com/office/drawing/2014/main" id="{36F1C421-6305-41A9-8563-94AD68F544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1057" y="374949"/>
            <a:ext cx="2810527" cy="2810527"/>
          </a:xfrm>
          <a:prstGeom prst="rect">
            <a:avLst/>
          </a:prstGeom>
        </p:spPr>
      </p:pic>
      <p:pic>
        <p:nvPicPr>
          <p:cNvPr id="4" name="Image 3">
            <a:extLst>
              <a:ext uri="{FF2B5EF4-FFF2-40B4-BE49-F238E27FC236}">
                <a16:creationId xmlns:a16="http://schemas.microsoft.com/office/drawing/2014/main" id="{5BBA5020-5D8E-4CFD-8554-0361AC10C491}"/>
              </a:ext>
            </a:extLst>
          </p:cNvPr>
          <p:cNvPicPr>
            <a:picLocks noChangeAspect="1"/>
          </p:cNvPicPr>
          <p:nvPr/>
        </p:nvPicPr>
        <p:blipFill>
          <a:blip r:embed="rId6"/>
          <a:stretch>
            <a:fillRect/>
          </a:stretch>
        </p:blipFill>
        <p:spPr>
          <a:xfrm>
            <a:off x="4559959" y="3206654"/>
            <a:ext cx="7306190" cy="3360846"/>
          </a:xfrm>
          <a:prstGeom prst="rect">
            <a:avLst/>
          </a:prstGeom>
          <a:ln>
            <a:solidFill>
              <a:schemeClr val="tx1"/>
            </a:solidFill>
          </a:ln>
        </p:spPr>
      </p:pic>
      <p:pic>
        <p:nvPicPr>
          <p:cNvPr id="5" name="Espace réservé du contenu 4" descr="Internet">
            <a:hlinkClick r:id="rId7"/>
            <a:extLst>
              <a:ext uri="{FF2B5EF4-FFF2-40B4-BE49-F238E27FC236}">
                <a16:creationId xmlns:a16="http://schemas.microsoft.com/office/drawing/2014/main" id="{1223B138-05E5-4A75-8B7C-EB3C9E1E15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3025" y="160416"/>
            <a:ext cx="3394926" cy="3394926"/>
          </a:xfrm>
          <a:prstGeom prst="rect">
            <a:avLst/>
          </a:prstGeom>
        </p:spPr>
      </p:pic>
      <p:sp>
        <p:nvSpPr>
          <p:cNvPr id="36" name="Freeform 11">
            <a:extLst>
              <a:ext uri="{FF2B5EF4-FFF2-40B4-BE49-F238E27FC236}">
                <a16:creationId xmlns:a16="http://schemas.microsoft.com/office/drawing/2014/main" id="{85667E18-65F1-4B6C-B237-5784682F8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1ABD4D2E-CABA-4DE6-9812-F4AF24B7B85A}"/>
              </a:ext>
            </a:extLst>
          </p:cNvPr>
          <p:cNvSpPr txBox="1"/>
          <p:nvPr/>
        </p:nvSpPr>
        <p:spPr>
          <a:xfrm>
            <a:off x="8050809" y="312703"/>
            <a:ext cx="3491967" cy="369332"/>
          </a:xfrm>
          <a:prstGeom prst="rect">
            <a:avLst/>
          </a:prstGeom>
          <a:noFill/>
        </p:spPr>
        <p:txBody>
          <a:bodyPr wrap="square" rtlCol="0">
            <a:spAutoFit/>
          </a:bodyPr>
          <a:lstStyle/>
          <a:p>
            <a:r>
              <a:rPr lang="fr-FR" b="1" dirty="0"/>
              <a:t>https://erasmus-illettrisme.fr/</a:t>
            </a:r>
          </a:p>
        </p:txBody>
      </p:sp>
    </p:spTree>
    <p:extLst>
      <p:ext uri="{BB962C8B-B14F-4D97-AF65-F5344CB8AC3E}">
        <p14:creationId xmlns:p14="http://schemas.microsoft.com/office/powerpoint/2010/main" val="11493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FAC52C2-B249-4D27-81A8-F0CA265D7751}"/>
              </a:ext>
            </a:extLst>
          </p:cNvPr>
          <p:cNvSpPr>
            <a:spLocks noGrp="1"/>
          </p:cNvSpPr>
          <p:nvPr>
            <p:ph type="title"/>
          </p:nvPr>
        </p:nvSpPr>
        <p:spPr>
          <a:xfrm>
            <a:off x="6094105" y="802955"/>
            <a:ext cx="4977976" cy="1454051"/>
          </a:xfrm>
        </p:spPr>
        <p:txBody>
          <a:bodyPr>
            <a:normAutofit/>
          </a:bodyPr>
          <a:lstStyle/>
          <a:p>
            <a:r>
              <a:rPr lang="fr-FR" sz="4400" dirty="0">
                <a:solidFill>
                  <a:srgbClr val="000000"/>
                </a:solidFill>
              </a:rPr>
              <a:t>Étape 3 : retour aux Îlots maisons</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dessin&#10;&#10;Description générée automatiquement">
            <a:extLst>
              <a:ext uri="{FF2B5EF4-FFF2-40B4-BE49-F238E27FC236}">
                <a16:creationId xmlns:a16="http://schemas.microsoft.com/office/drawing/2014/main" id="{662891FD-61D7-4D60-961E-F5F81B396DC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95" r="2560"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id="{24440125-DFA8-4B86-ADCE-66021BB3CBF5}"/>
              </a:ext>
            </a:extLst>
          </p:cNvPr>
          <p:cNvSpPr>
            <a:spLocks noGrp="1"/>
          </p:cNvSpPr>
          <p:nvPr>
            <p:ph idx="1"/>
          </p:nvPr>
        </p:nvSpPr>
        <p:spPr>
          <a:xfrm>
            <a:off x="6090574" y="2421682"/>
            <a:ext cx="4977578" cy="3639289"/>
          </a:xfrm>
        </p:spPr>
        <p:txBody>
          <a:bodyPr anchor="ctr">
            <a:normAutofit/>
          </a:bodyPr>
          <a:lstStyle/>
          <a:p>
            <a:r>
              <a:rPr lang="fr-FR" sz="2000" dirty="0">
                <a:solidFill>
                  <a:srgbClr val="000000"/>
                </a:solidFill>
              </a:rPr>
              <a:t>Mettez en commun avec vos camarades les différentes parties que vous avez lues, afin de comprendre l’ensemble du document. </a:t>
            </a:r>
          </a:p>
        </p:txBody>
      </p:sp>
    </p:spTree>
    <p:extLst>
      <p:ext uri="{BB962C8B-B14F-4D97-AF65-F5344CB8AC3E}">
        <p14:creationId xmlns:p14="http://schemas.microsoft.com/office/powerpoint/2010/main" val="28576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alimentation&#10;&#10;Description générée automatiquement">
            <a:extLst>
              <a:ext uri="{FF2B5EF4-FFF2-40B4-BE49-F238E27FC236}">
                <a16:creationId xmlns:a16="http://schemas.microsoft.com/office/drawing/2014/main" id="{A0FFE393-46F1-443F-BF35-655FC42CF9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EF6985B-3B69-47A8-B63C-E45D48087C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kern="1200" dirty="0" err="1">
                <a:solidFill>
                  <a:schemeClr val="tx1">
                    <a:lumMod val="85000"/>
                    <a:lumOff val="15000"/>
                  </a:schemeClr>
                </a:solidFill>
                <a:latin typeface="+mj-lt"/>
                <a:ea typeface="+mj-ea"/>
                <a:cs typeface="+mj-cs"/>
              </a:rPr>
              <a:t>Étape</a:t>
            </a:r>
            <a:r>
              <a:rPr lang="en-US" sz="3600" kern="1200" dirty="0">
                <a:solidFill>
                  <a:schemeClr val="tx1">
                    <a:lumMod val="85000"/>
                    <a:lumOff val="15000"/>
                  </a:schemeClr>
                </a:solidFill>
                <a:latin typeface="+mj-lt"/>
                <a:ea typeface="+mj-ea"/>
                <a:cs typeface="+mj-cs"/>
              </a:rPr>
              <a:t> 4 : Mise </a:t>
            </a:r>
            <a:r>
              <a:rPr lang="en-US" sz="3600" kern="1200" dirty="0" err="1">
                <a:solidFill>
                  <a:schemeClr val="tx1">
                    <a:lumMod val="85000"/>
                    <a:lumOff val="15000"/>
                  </a:schemeClr>
                </a:solidFill>
                <a:latin typeface="+mj-lt"/>
                <a:ea typeface="+mj-ea"/>
                <a:cs typeface="+mj-cs"/>
              </a:rPr>
              <a:t>en</a:t>
            </a:r>
            <a:r>
              <a:rPr lang="en-US" sz="3600" kern="1200" dirty="0">
                <a:solidFill>
                  <a:schemeClr val="tx1">
                    <a:lumMod val="85000"/>
                    <a:lumOff val="15000"/>
                  </a:schemeClr>
                </a:solidFill>
                <a:latin typeface="+mj-lt"/>
                <a:ea typeface="+mj-ea"/>
                <a:cs typeface="+mj-cs"/>
              </a:rPr>
              <a:t> </a:t>
            </a:r>
            <a:r>
              <a:rPr lang="en-US" sz="3600" kern="1200" dirty="0" err="1">
                <a:solidFill>
                  <a:schemeClr val="tx1">
                    <a:lumMod val="85000"/>
                    <a:lumOff val="15000"/>
                  </a:schemeClr>
                </a:solidFill>
                <a:latin typeface="+mj-lt"/>
                <a:ea typeface="+mj-ea"/>
                <a:cs typeface="+mj-cs"/>
              </a:rPr>
              <a:t>commun</a:t>
            </a:r>
            <a:endParaRPr lang="en-US" sz="3600" kern="1200" dirty="0">
              <a:solidFill>
                <a:schemeClr val="tx1">
                  <a:lumMod val="85000"/>
                  <a:lumOff val="1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4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7612A-E462-40B0-93D7-F18903E6011F}"/>
              </a:ext>
            </a:extLst>
          </p:cNvPr>
          <p:cNvSpPr>
            <a:spLocks noGrp="1"/>
          </p:cNvSpPr>
          <p:nvPr>
            <p:ph type="title"/>
          </p:nvPr>
        </p:nvSpPr>
        <p:spPr>
          <a:xfrm>
            <a:off x="1595719" y="624110"/>
            <a:ext cx="10231716" cy="1280890"/>
          </a:xfrm>
        </p:spPr>
        <p:txBody>
          <a:bodyPr>
            <a:normAutofit fontScale="90000"/>
          </a:bodyPr>
          <a:lstStyle/>
          <a:p>
            <a:r>
              <a:rPr lang="fr-FR" dirty="0"/>
              <a:t>Rappeler en début de séance les objectifs poursuivis de manière explicite :</a:t>
            </a:r>
            <a:br>
              <a:rPr lang="fr-FR" dirty="0"/>
            </a:br>
            <a:endParaRPr lang="fr-FR" dirty="0"/>
          </a:p>
        </p:txBody>
      </p:sp>
      <p:sp>
        <p:nvSpPr>
          <p:cNvPr id="4" name="Espace réservé du contenu 3">
            <a:extLst>
              <a:ext uri="{FF2B5EF4-FFF2-40B4-BE49-F238E27FC236}">
                <a16:creationId xmlns:a16="http://schemas.microsoft.com/office/drawing/2014/main" id="{D5BCF525-9462-4859-A845-219B4794B871}"/>
              </a:ext>
            </a:extLst>
          </p:cNvPr>
          <p:cNvSpPr>
            <a:spLocks noGrp="1"/>
          </p:cNvSpPr>
          <p:nvPr>
            <p:ph idx="1"/>
          </p:nvPr>
        </p:nvSpPr>
        <p:spPr/>
        <p:txBody>
          <a:bodyPr/>
          <a:lstStyle/>
          <a:p>
            <a:pPr>
              <a:lnSpc>
                <a:spcPct val="107000"/>
              </a:lnSpc>
              <a:spcAft>
                <a:spcPts val="800"/>
              </a:spcAft>
            </a:pPr>
            <a:r>
              <a:rPr lang="fr-FR" sz="2400" dirty="0"/>
              <a:t>Apprendre à </a:t>
            </a:r>
            <a:r>
              <a:rPr lang="fr-FR" sz="2400" b="1" dirty="0"/>
              <a:t>comprendre</a:t>
            </a:r>
            <a:r>
              <a:rPr lang="fr-FR" sz="2400" dirty="0"/>
              <a:t> un texte en travaillant en groupe.</a:t>
            </a:r>
          </a:p>
          <a:p>
            <a:pPr>
              <a:lnSpc>
                <a:spcPct val="106000"/>
              </a:lnSpc>
              <a:spcAft>
                <a:spcPts val="800"/>
              </a:spcAft>
            </a:pPr>
            <a:r>
              <a:rPr lang="fr-FR" sz="2400" dirty="0"/>
              <a:t>Jigsaw, ça veut dire </a:t>
            </a:r>
            <a:r>
              <a:rPr lang="fr-FR" sz="2400" b="1" dirty="0"/>
              <a:t>puzzle</a:t>
            </a:r>
            <a:r>
              <a:rPr lang="fr-FR" sz="2400" dirty="0"/>
              <a:t> ; chacun d’entre vous va lire une partie de texte, cela permettra de comprendre tout le texte ; dans l’ordre, chacun va raconter aux autres élèves de sa maison son morceau de texte.</a:t>
            </a:r>
          </a:p>
          <a:p>
            <a:pPr>
              <a:lnSpc>
                <a:spcPct val="107000"/>
              </a:lnSpc>
              <a:spcAft>
                <a:spcPts val="800"/>
              </a:spcAft>
            </a:pPr>
            <a:r>
              <a:rPr lang="fr-FR" sz="2400" dirty="0"/>
              <a:t>Rappeler les différentes </a:t>
            </a:r>
            <a:r>
              <a:rPr lang="fr-FR" sz="2400" b="1" dirty="0"/>
              <a:t>étapes</a:t>
            </a:r>
            <a:r>
              <a:rPr lang="fr-FR" sz="2400" dirty="0"/>
              <a:t> du Jigsaw lorsqu’elles ont été déjà vécues au préalable.</a:t>
            </a:r>
          </a:p>
          <a:p>
            <a:endParaRPr lang="fr-FR" dirty="0"/>
          </a:p>
        </p:txBody>
      </p:sp>
    </p:spTree>
    <p:extLst>
      <p:ext uri="{BB962C8B-B14F-4D97-AF65-F5344CB8AC3E}">
        <p14:creationId xmlns:p14="http://schemas.microsoft.com/office/powerpoint/2010/main" val="9992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C27C01-786D-40DA-86DB-DF66EF8D805E}"/>
              </a:ext>
            </a:extLst>
          </p:cNvPr>
          <p:cNvSpPr>
            <a:spLocks noGrp="1"/>
          </p:cNvSpPr>
          <p:nvPr>
            <p:ph type="title"/>
          </p:nvPr>
        </p:nvSpPr>
        <p:spPr>
          <a:xfrm>
            <a:off x="649224" y="645106"/>
            <a:ext cx="6653944" cy="1259894"/>
          </a:xfrm>
        </p:spPr>
        <p:txBody>
          <a:bodyPr vert="horz" lIns="91440" tIns="45720" rIns="91440" bIns="45720" rtlCol="0" anchor="t">
            <a:normAutofit/>
          </a:bodyPr>
          <a:lstStyle/>
          <a:p>
            <a:r>
              <a:rPr lang="fr-FR" sz="3300" dirty="0"/>
              <a:t>Des modalités d’organisation : </a:t>
            </a:r>
            <a:r>
              <a:rPr lang="fr-FR" sz="3300" b="1" dirty="0"/>
              <a:t>des repères </a:t>
            </a:r>
            <a:r>
              <a:rPr lang="fr-FR" sz="3300" dirty="0"/>
              <a:t>pour les plus jeunes</a:t>
            </a:r>
          </a:p>
        </p:txBody>
      </p:sp>
      <p:sp>
        <p:nvSpPr>
          <p:cNvPr id="45" name="Rectangle 4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contenu 4">
            <a:extLst>
              <a:ext uri="{FF2B5EF4-FFF2-40B4-BE49-F238E27FC236}">
                <a16:creationId xmlns:a16="http://schemas.microsoft.com/office/drawing/2014/main" id="{F410D51B-1882-4494-A04D-D22ADABEB9B0}"/>
              </a:ext>
            </a:extLst>
          </p:cNvPr>
          <p:cNvSpPr>
            <a:spLocks noGrp="1"/>
          </p:cNvSpPr>
          <p:nvPr>
            <p:ph sz="half" idx="2"/>
          </p:nvPr>
        </p:nvSpPr>
        <p:spPr>
          <a:xfrm>
            <a:off x="649224" y="2133600"/>
            <a:ext cx="5197393" cy="3759253"/>
          </a:xfrm>
        </p:spPr>
        <p:txBody>
          <a:bodyPr vert="horz" lIns="91440" tIns="45720" rIns="91440" bIns="45720" rtlCol="0">
            <a:normAutofit/>
          </a:bodyPr>
          <a:lstStyle/>
          <a:p>
            <a:endParaRPr lang="fr-FR" sz="2400" dirty="0">
              <a:effectLst/>
            </a:endParaRPr>
          </a:p>
          <a:p>
            <a:r>
              <a:rPr lang="fr-FR" sz="2400" dirty="0">
                <a:effectLst/>
              </a:rPr>
              <a:t>Attribuer </a:t>
            </a:r>
            <a:r>
              <a:rPr lang="fr-FR" sz="2400" b="1" dirty="0">
                <a:effectLst/>
              </a:rPr>
              <a:t>une couleur</a:t>
            </a:r>
            <a:r>
              <a:rPr lang="fr-FR" sz="2400" dirty="0">
                <a:effectLst/>
              </a:rPr>
              <a:t>, par exemple, à chaque « îlot-maison » afin que les élèves puissent se regrouper plus facilement.</a:t>
            </a:r>
          </a:p>
          <a:p>
            <a:r>
              <a:rPr lang="fr-FR" sz="2400" dirty="0">
                <a:effectLst/>
              </a:rPr>
              <a:t>Matérialiser cette couleur à l’aide d’un </a:t>
            </a:r>
            <a:r>
              <a:rPr lang="fr-FR" sz="2400" b="1" dirty="0">
                <a:effectLst/>
              </a:rPr>
              <a:t>support plastifié </a:t>
            </a:r>
            <a:r>
              <a:rPr lang="fr-FR" sz="2400" dirty="0">
                <a:effectLst/>
              </a:rPr>
              <a:t>posé sur une table de l’îlot.</a:t>
            </a:r>
            <a:endParaRPr lang="fr-FR" sz="2400" dirty="0"/>
          </a:p>
        </p:txBody>
      </p:sp>
      <p:pic>
        <p:nvPicPr>
          <p:cNvPr id="6" name="Espace réservé du contenu 5">
            <a:extLst>
              <a:ext uri="{FF2B5EF4-FFF2-40B4-BE49-F238E27FC236}">
                <a16:creationId xmlns:a16="http://schemas.microsoft.com/office/drawing/2014/main" id="{97C8E1DC-F3AB-4239-881B-34D0C1CCB967}"/>
              </a:ext>
            </a:extLst>
          </p:cNvPr>
          <p:cNvPicPr>
            <a:picLocks noGrp="1"/>
          </p:cNvPicPr>
          <p:nvPr>
            <p:ph sz="half"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713620" y="2270756"/>
            <a:ext cx="5967391" cy="4051766"/>
          </a:xfrm>
          <a:prstGeom prst="rect">
            <a:avLst/>
          </a:prstGeom>
        </p:spPr>
      </p:pic>
      <p:sp>
        <p:nvSpPr>
          <p:cNvPr id="4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9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re 1">
            <a:extLst>
              <a:ext uri="{FF2B5EF4-FFF2-40B4-BE49-F238E27FC236}">
                <a16:creationId xmlns:a16="http://schemas.microsoft.com/office/drawing/2014/main" id="{233E4CC4-F662-48E7-9314-6405CA5B93CF}"/>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fr-FR" b="1" dirty="0"/>
              <a:t>Des repères </a:t>
            </a:r>
            <a:r>
              <a:rPr lang="fr-FR" dirty="0"/>
              <a:t>au sein des groupes</a:t>
            </a:r>
          </a:p>
        </p:txBody>
      </p:sp>
      <p:sp>
        <p:nvSpPr>
          <p:cNvPr id="4" name="Espace réservé du contenu 3">
            <a:extLst>
              <a:ext uri="{FF2B5EF4-FFF2-40B4-BE49-F238E27FC236}">
                <a16:creationId xmlns:a16="http://schemas.microsoft.com/office/drawing/2014/main" id="{E7B1B4FE-F633-480F-840D-0024C363AF77}"/>
              </a:ext>
            </a:extLst>
          </p:cNvPr>
          <p:cNvSpPr>
            <a:spLocks noGrp="1"/>
          </p:cNvSpPr>
          <p:nvPr>
            <p:ph sz="half" idx="2"/>
          </p:nvPr>
        </p:nvSpPr>
        <p:spPr>
          <a:xfrm>
            <a:off x="2589212" y="2125362"/>
            <a:ext cx="5835121" cy="3785860"/>
          </a:xfrm>
        </p:spPr>
        <p:txBody>
          <a:bodyPr vert="horz" lIns="91440" tIns="45720" rIns="91440" bIns="45720" rtlCol="0">
            <a:normAutofit/>
          </a:bodyPr>
          <a:lstStyle/>
          <a:p>
            <a:r>
              <a:rPr lang="fr-FR" sz="1700" dirty="0"/>
              <a:t>Lors de l’attribution des numéros de paragraphe dans les « îlots-maisons », distribuer à chaque élève un </a:t>
            </a:r>
            <a:r>
              <a:rPr lang="fr-FR" sz="1700" b="1" dirty="0"/>
              <a:t>numéro plastifié </a:t>
            </a:r>
            <a:r>
              <a:rPr lang="fr-FR" sz="1700" dirty="0"/>
              <a:t>qui lui servira de repère lors du regroupement dans les « îlots-experts » mais aussi lors du rappel de récit à ses camarades.</a:t>
            </a:r>
          </a:p>
          <a:p>
            <a:r>
              <a:rPr lang="fr-FR" sz="1700" dirty="0"/>
              <a:t>Une petite </a:t>
            </a:r>
            <a:r>
              <a:rPr lang="fr-FR" sz="1700" b="1" dirty="0"/>
              <a:t>affiche</a:t>
            </a:r>
            <a:r>
              <a:rPr lang="fr-FR" sz="1700" dirty="0"/>
              <a:t> peut également être mise au tableau afin de rappeler la constitution des groupes qui évolueront au fil des séances en fonction des observations réalisées.</a:t>
            </a:r>
          </a:p>
          <a:p>
            <a:r>
              <a:rPr lang="fr-FR" sz="1700" dirty="0"/>
              <a:t>Ces numéros sont distribués à l’ensemble des élèves pour les premières séances puis uniquement aux </a:t>
            </a:r>
            <a:r>
              <a:rPr lang="fr-FR" sz="1700" b="1" dirty="0"/>
              <a:t>élèves pouvant présenter des troubles attentionnels</a:t>
            </a:r>
            <a:r>
              <a:rPr lang="fr-FR" sz="1700" dirty="0"/>
              <a:t>, etc.</a:t>
            </a:r>
          </a:p>
        </p:txBody>
      </p:sp>
      <p:grpSp>
        <p:nvGrpSpPr>
          <p:cNvPr id="5" name="Groupe 4">
            <a:extLst>
              <a:ext uri="{FF2B5EF4-FFF2-40B4-BE49-F238E27FC236}">
                <a16:creationId xmlns:a16="http://schemas.microsoft.com/office/drawing/2014/main" id="{5C9BA832-0D29-47DD-849D-453609C4F89C}"/>
              </a:ext>
            </a:extLst>
          </p:cNvPr>
          <p:cNvGrpSpPr/>
          <p:nvPr/>
        </p:nvGrpSpPr>
        <p:grpSpPr>
          <a:xfrm>
            <a:off x="8631452" y="2921803"/>
            <a:ext cx="2873159" cy="2153380"/>
            <a:chOff x="0" y="0"/>
            <a:chExt cx="1838312" cy="1377869"/>
          </a:xfrm>
        </p:grpSpPr>
        <p:sp>
          <p:nvSpPr>
            <p:cNvPr id="6" name="Rectangle : coins arrondis 5">
              <a:extLst>
                <a:ext uri="{FF2B5EF4-FFF2-40B4-BE49-F238E27FC236}">
                  <a16:creationId xmlns:a16="http://schemas.microsoft.com/office/drawing/2014/main" id="{866E84CB-BD7F-4A1A-B18C-95178C2D57C7}"/>
                </a:ext>
              </a:extLst>
            </p:cNvPr>
            <p:cNvSpPr/>
            <p:nvPr/>
          </p:nvSpPr>
          <p:spPr>
            <a:xfrm>
              <a:off x="0" y="0"/>
              <a:ext cx="680720" cy="60452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97000"/>
                </a:lnSpc>
                <a:spcAft>
                  <a:spcPts val="800"/>
                </a:spcAft>
              </a:pPr>
              <a:r>
                <a:rPr lang="fr-FR" sz="5000" dirty="0">
                  <a:effectLst/>
                  <a:latin typeface="{¡Estoy Bueno!}"/>
                  <a:ea typeface="Calibri" panose="020F0502020204030204" pitchFamily="34" charset="0"/>
                  <a:cs typeface="Times New Roman" panose="02020603050405020304" pitchFamily="18" charset="0"/>
                </a:rPr>
                <a:t>1</a:t>
              </a:r>
              <a:endParaRPr lang="fr-FR" sz="5000" dirty="0">
                <a:effectLst/>
                <a:ea typeface="Calibri" panose="020F0502020204030204" pitchFamily="34"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2E8D1A94-E89E-4E52-9AE2-40834379D7AA}"/>
                </a:ext>
              </a:extLst>
            </p:cNvPr>
            <p:cNvSpPr/>
            <p:nvPr/>
          </p:nvSpPr>
          <p:spPr>
            <a:xfrm>
              <a:off x="924128" y="0"/>
              <a:ext cx="680720" cy="60452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97000"/>
                </a:lnSpc>
                <a:spcAft>
                  <a:spcPts val="800"/>
                </a:spcAft>
              </a:pPr>
              <a:r>
                <a:rPr lang="fr-FR" sz="5000">
                  <a:effectLst/>
                  <a:latin typeface="{¡Estoy Bueno!}"/>
                  <a:ea typeface="Calibri" panose="020F0502020204030204" pitchFamily="34" charset="0"/>
                  <a:cs typeface="Times New Roman" panose="02020603050405020304" pitchFamily="18" charset="0"/>
                </a:rPr>
                <a:t>2</a:t>
              </a:r>
              <a:endParaRPr lang="fr-FR" sz="5000">
                <a:effectLst/>
                <a:ea typeface="Calibri" panose="020F0502020204030204" pitchFamily="34"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5223765F-D2F6-4C1C-B410-3ED26B775298}"/>
                </a:ext>
              </a:extLst>
            </p:cNvPr>
            <p:cNvSpPr/>
            <p:nvPr/>
          </p:nvSpPr>
          <p:spPr>
            <a:xfrm>
              <a:off x="243192" y="773349"/>
              <a:ext cx="680720" cy="60452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97000"/>
                </a:lnSpc>
                <a:spcAft>
                  <a:spcPts val="800"/>
                </a:spcAft>
              </a:pPr>
              <a:r>
                <a:rPr lang="fr-FR" sz="5000">
                  <a:effectLst/>
                  <a:latin typeface="{¡Estoy Bueno!}"/>
                  <a:ea typeface="Calibri" panose="020F0502020204030204" pitchFamily="34" charset="0"/>
                  <a:cs typeface="Times New Roman" panose="02020603050405020304" pitchFamily="18" charset="0"/>
                </a:rPr>
                <a:t>3</a:t>
              </a:r>
              <a:endParaRPr lang="fr-FR" sz="5000">
                <a:effectLst/>
                <a:ea typeface="Calibri" panose="020F0502020204030204" pitchFamily="34" charset="0"/>
                <a:cs typeface="Times New Roman" panose="02020603050405020304" pitchFamily="18" charset="0"/>
              </a:endParaRPr>
            </a:p>
          </p:txBody>
        </p:sp>
        <p:sp>
          <p:nvSpPr>
            <p:cNvPr id="9" name="Rectangle : coins arrondis 8">
              <a:extLst>
                <a:ext uri="{FF2B5EF4-FFF2-40B4-BE49-F238E27FC236}">
                  <a16:creationId xmlns:a16="http://schemas.microsoft.com/office/drawing/2014/main" id="{B355F152-1BFF-4BE6-AC6C-A78E89F4C258}"/>
                </a:ext>
              </a:extLst>
            </p:cNvPr>
            <p:cNvSpPr/>
            <p:nvPr/>
          </p:nvSpPr>
          <p:spPr>
            <a:xfrm>
              <a:off x="1157592" y="773349"/>
              <a:ext cx="680720" cy="60452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97000"/>
                </a:lnSpc>
                <a:spcAft>
                  <a:spcPts val="800"/>
                </a:spcAft>
              </a:pPr>
              <a:r>
                <a:rPr lang="fr-FR" sz="5000">
                  <a:effectLst/>
                  <a:latin typeface="{¡Estoy Bueno!}"/>
                  <a:ea typeface="Calibri" panose="020F0502020204030204" pitchFamily="34" charset="0"/>
                  <a:cs typeface="Times New Roman" panose="02020603050405020304" pitchFamily="18" charset="0"/>
                </a:rPr>
                <a:t>4</a:t>
              </a:r>
              <a:endParaRPr lang="fr-FR" sz="50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853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52D6C831-3F5F-4DA2-A79D-D7A817E4A5A2}"/>
              </a:ext>
            </a:extLst>
          </p:cNvPr>
          <p:cNvSpPr>
            <a:spLocks noGrp="1"/>
          </p:cNvSpPr>
          <p:nvPr>
            <p:ph type="title"/>
          </p:nvPr>
        </p:nvSpPr>
        <p:spPr>
          <a:xfrm>
            <a:off x="432262" y="789521"/>
            <a:ext cx="11571315" cy="1259894"/>
          </a:xfrm>
        </p:spPr>
        <p:txBody>
          <a:bodyPr>
            <a:normAutofit/>
          </a:bodyPr>
          <a:lstStyle/>
          <a:p>
            <a:r>
              <a:rPr lang="fr-FR" sz="3300" b="1" dirty="0"/>
              <a:t>Des repères </a:t>
            </a:r>
            <a:r>
              <a:rPr lang="fr-FR" sz="3300" dirty="0"/>
              <a:t>: </a:t>
            </a:r>
            <a:br>
              <a:rPr lang="fr-FR" sz="3300" dirty="0"/>
            </a:br>
            <a:r>
              <a:rPr lang="fr-FR" sz="3300" dirty="0"/>
              <a:t>des outils mémoire construits avec les élèves</a:t>
            </a:r>
          </a:p>
        </p:txBody>
      </p:sp>
      <p:sp>
        <p:nvSpPr>
          <p:cNvPr id="24" name="Rectangle 2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Espace réservé du contenu 5">
            <a:extLst>
              <a:ext uri="{FF2B5EF4-FFF2-40B4-BE49-F238E27FC236}">
                <a16:creationId xmlns:a16="http://schemas.microsoft.com/office/drawing/2014/main" id="{E7B0A04B-D22C-47D2-A67D-87A6164636A6}"/>
              </a:ext>
            </a:extLst>
          </p:cNvPr>
          <p:cNvSpPr>
            <a:spLocks noGrp="1"/>
          </p:cNvSpPr>
          <p:nvPr>
            <p:ph idx="1"/>
          </p:nvPr>
        </p:nvSpPr>
        <p:spPr>
          <a:xfrm>
            <a:off x="649225" y="2133600"/>
            <a:ext cx="3650278" cy="3759253"/>
          </a:xfrm>
        </p:spPr>
        <p:txBody>
          <a:bodyPr>
            <a:normAutofit/>
          </a:bodyPr>
          <a:lstStyle/>
          <a:p>
            <a:pPr>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Un affichage de classe peut être réalisé avec les élèves </a:t>
            </a:r>
            <a:r>
              <a:rPr lang="fr-FR" b="1" dirty="0">
                <a:effectLst/>
                <a:latin typeface="Calibri" panose="020F0502020204030204" pitchFamily="34" charset="0"/>
                <a:ea typeface="Calibri" panose="020F0502020204030204" pitchFamily="34" charset="0"/>
                <a:cs typeface="Times New Roman" panose="02020603050405020304" pitchFamily="18" charset="0"/>
              </a:rPr>
              <a:t>à l’issue de la première séance</a:t>
            </a:r>
            <a:r>
              <a:rPr lang="fr-FR" dirty="0">
                <a:effectLst/>
                <a:latin typeface="Calibri" panose="020F0502020204030204" pitchFamily="34" charset="0"/>
                <a:ea typeface="Calibri" panose="020F0502020204030204" pitchFamily="34" charset="0"/>
                <a:cs typeface="Times New Roman" panose="02020603050405020304" pitchFamily="18" charset="0"/>
              </a:rPr>
              <a:t> afin qu’ils dégagent les étapes essentielles du Jigsaw.</a:t>
            </a:r>
          </a:p>
          <a:p>
            <a:pPr>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Cet affichage sera alors utilisé afin de </a:t>
            </a:r>
            <a:r>
              <a:rPr lang="fr-FR" b="1" dirty="0">
                <a:effectLst/>
                <a:latin typeface="Calibri" panose="020F0502020204030204" pitchFamily="34" charset="0"/>
                <a:ea typeface="Calibri" panose="020F0502020204030204" pitchFamily="34" charset="0"/>
                <a:cs typeface="Times New Roman" panose="02020603050405020304" pitchFamily="18" charset="0"/>
              </a:rPr>
              <a:t>guider</a:t>
            </a:r>
            <a:r>
              <a:rPr lang="fr-FR" dirty="0">
                <a:effectLst/>
                <a:latin typeface="Calibri" panose="020F0502020204030204" pitchFamily="34" charset="0"/>
                <a:ea typeface="Calibri" panose="020F0502020204030204" pitchFamily="34" charset="0"/>
                <a:cs typeface="Times New Roman" panose="02020603050405020304" pitchFamily="18" charset="0"/>
              </a:rPr>
              <a:t> les élèves tout au long des séances suivantes.</a:t>
            </a:r>
          </a:p>
          <a:p>
            <a:pPr marL="0" indent="0">
              <a:buNone/>
            </a:pPr>
            <a:endParaRPr lang="fr-FR" dirty="0"/>
          </a:p>
        </p:txBody>
      </p:sp>
      <p:pic>
        <p:nvPicPr>
          <p:cNvPr id="8" name="Image 7" descr="Une image contenant texte, tableau blanc&#10;&#10;Description générée automatiquement">
            <a:extLst>
              <a:ext uri="{FF2B5EF4-FFF2-40B4-BE49-F238E27FC236}">
                <a16:creationId xmlns:a16="http://schemas.microsoft.com/office/drawing/2014/main" id="{C51665C1-5E41-4A6E-AF75-83A01907DB3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740" t="21929"/>
          <a:stretch/>
        </p:blipFill>
        <p:spPr>
          <a:xfrm>
            <a:off x="4619543" y="2381766"/>
            <a:ext cx="6953577" cy="3814768"/>
          </a:xfrm>
          <a:prstGeom prst="rect">
            <a:avLst/>
          </a:prstGeom>
        </p:spPr>
      </p:pic>
      <p:sp>
        <p:nvSpPr>
          <p:cNvPr id="2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39185BD-9138-4D8E-A4E6-1A544299CEE7}">
  <we:reference id="wa104380907" version="3.0.0.0" store="fr-FR" storeType="OMEX"/>
  <we:alternateReferences>
    <we:reference id="wa104380907" version="3.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TotalTime>
  <Words>1752</Words>
  <Application>Microsoft Office PowerPoint</Application>
  <PresentationFormat>Grand écran</PresentationFormat>
  <Paragraphs>192</Paragraphs>
  <Slides>33</Slides>
  <Notes>4</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33</vt:i4>
      </vt:variant>
    </vt:vector>
  </HeadingPairs>
  <TitlesOfParts>
    <vt:vector size="43" baseType="lpstr">
      <vt:lpstr>{¡Estoy Bueno!}</vt:lpstr>
      <vt:lpstr>Arial</vt:lpstr>
      <vt:lpstr>Calibri</vt:lpstr>
      <vt:lpstr>Calibri Light</vt:lpstr>
      <vt:lpstr>Century Gothic</vt:lpstr>
      <vt:lpstr>Times New Roman</vt:lpstr>
      <vt:lpstr>Wingdings</vt:lpstr>
      <vt:lpstr>Wingdings 3</vt:lpstr>
      <vt:lpstr>Brin</vt:lpstr>
      <vt:lpstr>Thème Office</vt:lpstr>
      <vt:lpstr>Le Jigsaw</vt:lpstr>
      <vt:lpstr>Étape 1 : Îlots maisons </vt:lpstr>
      <vt:lpstr>Étape 2 : Îlots experts</vt:lpstr>
      <vt:lpstr>Étape 3 : retour aux Îlots maisons</vt:lpstr>
      <vt:lpstr>Étape 4 : Mise en commun</vt:lpstr>
      <vt:lpstr>Rappeler en début de séance les objectifs poursuivis de manière explicite : </vt:lpstr>
      <vt:lpstr>Des modalités d’organisation : des repères pour les plus jeunes</vt:lpstr>
      <vt:lpstr>Des repères au sein des groupes</vt:lpstr>
      <vt:lpstr>Des repères :  des outils mémoire construits avec les élèves</vt:lpstr>
      <vt:lpstr>Disposition de classe</vt:lpstr>
      <vt:lpstr>Déroulement de séance </vt:lpstr>
      <vt:lpstr>Le Jigsaw : agir sur le climat scolaire </vt:lpstr>
      <vt:lpstr>Présentation PowerPoint</vt:lpstr>
      <vt:lpstr>Présentation PowerPoint</vt:lpstr>
      <vt:lpstr>Présentation PowerPoint</vt:lpstr>
      <vt:lpstr>Présentation PowerPoint</vt:lpstr>
      <vt:lpstr>Présentation PowerPoint</vt:lpstr>
      <vt:lpstr>Présentation PowerPoint</vt:lpstr>
      <vt:lpstr>Types de questionnaires et modalités à réfléchir avec les enseignants</vt:lpstr>
      <vt:lpstr>Pour un texte dans le 1er degré :  Jack et le haricot magique </vt:lpstr>
      <vt:lpstr>Objectifs de travail</vt:lpstr>
      <vt:lpstr>Rappel de récit : apprendre à raconter élément essentiel constituant du Jigsaw  </vt:lpstr>
      <vt:lpstr>Travailler et évaluer le rappel de récit </vt:lpstr>
      <vt:lpstr>Présentation PowerPoint</vt:lpstr>
      <vt:lpstr>Evaluer les élèves :  compétences du socle pour le cycle 2</vt:lpstr>
      <vt:lpstr>Présentation PowerPoint</vt:lpstr>
      <vt:lpstr>Travailler les stratégies pour comprendre : la métacognition </vt:lpstr>
      <vt:lpstr>Principales compétences métacognitives en lecture-compréhension </vt:lpstr>
      <vt:lpstr>Rendre autonome </vt:lpstr>
      <vt:lpstr>Exemple de questionnaire proposé aux élèves (CE2) et leurs réponses (extrait de la recherche menée par Elsa Eme et Jean François Rouet, cairn.info)</vt:lpstr>
      <vt:lpstr>Exemple de stratégies métacognitives :  les connaissances lexicales</vt:lpstr>
      <vt:lpstr>Exemple d’affiche réalisée par des élèves en fin d’année</vt:lpstr>
      <vt:lpstr>Le site Erasmus + : tutos et 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Jigsaw</dc:title>
  <dc:creator>Mélanie Dupuy</dc:creator>
  <cp:lastModifiedBy>Mélanie Dupuy</cp:lastModifiedBy>
  <cp:revision>1</cp:revision>
  <dcterms:created xsi:type="dcterms:W3CDTF">2020-09-14T07:57:45Z</dcterms:created>
  <dcterms:modified xsi:type="dcterms:W3CDTF">2020-09-14T08:02:54Z</dcterms:modified>
</cp:coreProperties>
</file>